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30000"/>
      </a:lnSpc>
      <a:spcBef>
        <a:spcPts val="500"/>
      </a:spcBef>
      <a:spcAft>
        <a:spcPts val="0"/>
      </a:spcAft>
      <a:buClrTx/>
      <a:buSzTx/>
      <a:buFontTx/>
      <a:buNone/>
      <a:tabLst/>
      <a:defRPr b="0" baseline="-1000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Montserrat Thin Regular"/>
        <a:ea typeface="Montserrat Thin Regular"/>
        <a:cs typeface="Montserrat Thin Regular"/>
        <a:sym typeface="Montserrat Thin Regular"/>
      </a:defRPr>
    </a:lvl1pPr>
    <a:lvl2pPr marL="0" marR="0" indent="457200" algn="l" defTabSz="2438338" rtl="0" fontAlgn="auto" latinLnBrk="0" hangingPunct="0">
      <a:lnSpc>
        <a:spcPct val="130000"/>
      </a:lnSpc>
      <a:spcBef>
        <a:spcPts val="500"/>
      </a:spcBef>
      <a:spcAft>
        <a:spcPts val="0"/>
      </a:spcAft>
      <a:buClrTx/>
      <a:buSzTx/>
      <a:buFontTx/>
      <a:buNone/>
      <a:tabLst/>
      <a:defRPr b="0" baseline="-1000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Montserrat Thin Regular"/>
        <a:ea typeface="Montserrat Thin Regular"/>
        <a:cs typeface="Montserrat Thin Regular"/>
        <a:sym typeface="Montserrat Thin Regular"/>
      </a:defRPr>
    </a:lvl2pPr>
    <a:lvl3pPr marL="0" marR="0" indent="914400" algn="l" defTabSz="2438338" rtl="0" fontAlgn="auto" latinLnBrk="0" hangingPunct="0">
      <a:lnSpc>
        <a:spcPct val="130000"/>
      </a:lnSpc>
      <a:spcBef>
        <a:spcPts val="500"/>
      </a:spcBef>
      <a:spcAft>
        <a:spcPts val="0"/>
      </a:spcAft>
      <a:buClrTx/>
      <a:buSzTx/>
      <a:buFontTx/>
      <a:buNone/>
      <a:tabLst/>
      <a:defRPr b="0" baseline="-1000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Montserrat Thin Regular"/>
        <a:ea typeface="Montserrat Thin Regular"/>
        <a:cs typeface="Montserrat Thin Regular"/>
        <a:sym typeface="Montserrat Thin Regular"/>
      </a:defRPr>
    </a:lvl3pPr>
    <a:lvl4pPr marL="0" marR="0" indent="1371600" algn="l" defTabSz="2438338" rtl="0" fontAlgn="auto" latinLnBrk="0" hangingPunct="0">
      <a:lnSpc>
        <a:spcPct val="130000"/>
      </a:lnSpc>
      <a:spcBef>
        <a:spcPts val="500"/>
      </a:spcBef>
      <a:spcAft>
        <a:spcPts val="0"/>
      </a:spcAft>
      <a:buClrTx/>
      <a:buSzTx/>
      <a:buFontTx/>
      <a:buNone/>
      <a:tabLst/>
      <a:defRPr b="0" baseline="-1000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Montserrat Thin Regular"/>
        <a:ea typeface="Montserrat Thin Regular"/>
        <a:cs typeface="Montserrat Thin Regular"/>
        <a:sym typeface="Montserrat Thin Regular"/>
      </a:defRPr>
    </a:lvl4pPr>
    <a:lvl5pPr marL="0" marR="0" indent="1828800" algn="l" defTabSz="2438338" rtl="0" fontAlgn="auto" latinLnBrk="0" hangingPunct="0">
      <a:lnSpc>
        <a:spcPct val="130000"/>
      </a:lnSpc>
      <a:spcBef>
        <a:spcPts val="500"/>
      </a:spcBef>
      <a:spcAft>
        <a:spcPts val="0"/>
      </a:spcAft>
      <a:buClrTx/>
      <a:buSzTx/>
      <a:buFontTx/>
      <a:buNone/>
      <a:tabLst/>
      <a:defRPr b="0" baseline="-1000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Montserrat Thin Regular"/>
        <a:ea typeface="Montserrat Thin Regular"/>
        <a:cs typeface="Montserrat Thin Regular"/>
        <a:sym typeface="Montserrat Thin Regular"/>
      </a:defRPr>
    </a:lvl5pPr>
    <a:lvl6pPr marL="0" marR="0" indent="2286000" algn="l" defTabSz="2438338" rtl="0" fontAlgn="auto" latinLnBrk="0" hangingPunct="0">
      <a:lnSpc>
        <a:spcPct val="130000"/>
      </a:lnSpc>
      <a:spcBef>
        <a:spcPts val="500"/>
      </a:spcBef>
      <a:spcAft>
        <a:spcPts val="0"/>
      </a:spcAft>
      <a:buClrTx/>
      <a:buSzTx/>
      <a:buFontTx/>
      <a:buNone/>
      <a:tabLst/>
      <a:defRPr b="0" baseline="-1000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Montserrat Thin Regular"/>
        <a:ea typeface="Montserrat Thin Regular"/>
        <a:cs typeface="Montserrat Thin Regular"/>
        <a:sym typeface="Montserrat Thin Regular"/>
      </a:defRPr>
    </a:lvl6pPr>
    <a:lvl7pPr marL="0" marR="0" indent="2743200" algn="l" defTabSz="2438338" rtl="0" fontAlgn="auto" latinLnBrk="0" hangingPunct="0">
      <a:lnSpc>
        <a:spcPct val="130000"/>
      </a:lnSpc>
      <a:spcBef>
        <a:spcPts val="500"/>
      </a:spcBef>
      <a:spcAft>
        <a:spcPts val="0"/>
      </a:spcAft>
      <a:buClrTx/>
      <a:buSzTx/>
      <a:buFontTx/>
      <a:buNone/>
      <a:tabLst/>
      <a:defRPr b="0" baseline="-1000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Montserrat Thin Regular"/>
        <a:ea typeface="Montserrat Thin Regular"/>
        <a:cs typeface="Montserrat Thin Regular"/>
        <a:sym typeface="Montserrat Thin Regular"/>
      </a:defRPr>
    </a:lvl7pPr>
    <a:lvl8pPr marL="0" marR="0" indent="3200400" algn="l" defTabSz="2438338" rtl="0" fontAlgn="auto" latinLnBrk="0" hangingPunct="0">
      <a:lnSpc>
        <a:spcPct val="130000"/>
      </a:lnSpc>
      <a:spcBef>
        <a:spcPts val="500"/>
      </a:spcBef>
      <a:spcAft>
        <a:spcPts val="0"/>
      </a:spcAft>
      <a:buClrTx/>
      <a:buSzTx/>
      <a:buFontTx/>
      <a:buNone/>
      <a:tabLst/>
      <a:defRPr b="0" baseline="-1000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Montserrat Thin Regular"/>
        <a:ea typeface="Montserrat Thin Regular"/>
        <a:cs typeface="Montserrat Thin Regular"/>
        <a:sym typeface="Montserrat Thin Regular"/>
      </a:defRPr>
    </a:lvl8pPr>
    <a:lvl9pPr marL="0" marR="0" indent="3657600" algn="l" defTabSz="2438338" rtl="0" fontAlgn="auto" latinLnBrk="0" hangingPunct="0">
      <a:lnSpc>
        <a:spcPct val="130000"/>
      </a:lnSpc>
      <a:spcBef>
        <a:spcPts val="500"/>
      </a:spcBef>
      <a:spcAft>
        <a:spcPts val="0"/>
      </a:spcAft>
      <a:buClrTx/>
      <a:buSzTx/>
      <a:buFontTx/>
      <a:buNone/>
      <a:tabLst/>
      <a:defRPr b="0" baseline="-1000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Montserrat Thin Regular"/>
        <a:ea typeface="Montserrat Thin Regular"/>
        <a:cs typeface="Montserrat Thin Regular"/>
        <a:sym typeface="Montserrat Thin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>
          <a:latin typeface="Montserrat Thin Regular"/>
          <a:ea typeface="Montserrat Thin Regular"/>
          <a:cs typeface="Montserrat Thin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Montserrat Thin Regular"/>
          <a:ea typeface="Montserrat Thin Regular"/>
          <a:cs typeface="Montserrat Thin Regular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Montserrat Thin Regular"/>
          <a:ea typeface="Montserrat Thin Regular"/>
          <a:cs typeface="Montserrat Thin Regular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4A9BC294-FFE2-49D5-8D69-9E1BD2C41BD5}" styleName="">
    <a:tblBg/>
    <a:wholeTbl>
      <a:tcTxStyle b="off" i="off">
        <a:font>
          <a:latin typeface="Montserrat Thin Regular"/>
          <a:ea typeface="Montserrat Thin Regular"/>
          <a:cs typeface="Montserrat Thin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Montserrat Thin Regular"/>
          <a:ea typeface="Montserrat Thin Regular"/>
          <a:cs typeface="Montserrat Thin Regular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Montserrat Thin Regular"/>
          <a:ea typeface="Montserrat Thin Regular"/>
          <a:cs typeface="Montserrat Thin Regular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5" name="Shape 3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oftverski algoritmi u sistemima automatskog upravljanja"/>
          <p:cNvSpPr txBox="1"/>
          <p:nvPr/>
        </p:nvSpPr>
        <p:spPr>
          <a:xfrm>
            <a:off x="3289300" y="8592777"/>
            <a:ext cx="1237681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aseline="-9375" sz="3200"/>
            </a:lvl1pPr>
          </a:lstStyle>
          <a:p>
            <a:pPr/>
            <a:r>
              <a:t>Softverski algoritmi u sistemima automatskog upravljanja</a:t>
            </a:r>
          </a:p>
        </p:txBody>
      </p:sp>
      <p:sp>
        <p:nvSpPr>
          <p:cNvPr id="16" name="Rectangle"/>
          <p:cNvSpPr/>
          <p:nvPr/>
        </p:nvSpPr>
        <p:spPr>
          <a:xfrm>
            <a:off x="23639349" y="4393670"/>
            <a:ext cx="745471" cy="4928661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</a:schemeClr>
          </a:solid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7" name="Rectangle"/>
          <p:cNvSpPr/>
          <p:nvPr/>
        </p:nvSpPr>
        <p:spPr>
          <a:xfrm>
            <a:off x="3299967" y="9201629"/>
            <a:ext cx="6122595" cy="70030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  <a:alpha val="33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8" name="Rectangle"/>
          <p:cNvSpPr/>
          <p:nvPr/>
        </p:nvSpPr>
        <p:spPr>
          <a:xfrm>
            <a:off x="9333023" y="9201629"/>
            <a:ext cx="5813865" cy="85376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9" name="Presentation Title"/>
          <p:cNvSpPr txBox="1"/>
          <p:nvPr>
            <p:ph type="title" hasCustomPrompt="1"/>
          </p:nvPr>
        </p:nvSpPr>
        <p:spPr>
          <a:xfrm>
            <a:off x="3289300" y="9446566"/>
            <a:ext cx="15581090" cy="25524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pc="-180" sz="9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0" name="Rectangle"/>
          <p:cNvSpPr/>
          <p:nvPr/>
        </p:nvSpPr>
        <p:spPr>
          <a:xfrm>
            <a:off x="5285998" y="12804863"/>
            <a:ext cx="50801" cy="9271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21" name="Rectangle"/>
          <p:cNvSpPr/>
          <p:nvPr/>
        </p:nvSpPr>
        <p:spPr>
          <a:xfrm>
            <a:off x="-1" y="12752239"/>
            <a:ext cx="24384001" cy="508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22" name="Danilo Kaćanski, Ivan Radman"/>
          <p:cNvSpPr/>
          <p:nvPr/>
        </p:nvSpPr>
        <p:spPr>
          <a:xfrm>
            <a:off x="52152" y="12787982"/>
            <a:ext cx="6238408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68300" indent="3683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Medium"/>
                <a:ea typeface="Montserrat Thin Medium"/>
                <a:cs typeface="Montserrat Thin Medium"/>
                <a:sym typeface="Montserrat Thin Medium"/>
              </a:defRPr>
            </a:lvl1pPr>
          </a:lstStyle>
          <a:p>
            <a:pPr/>
            <a:r>
              <a:t>Danilo Kaćanski, Ivan Radman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"/>
          <p:cNvSpPr/>
          <p:nvPr/>
        </p:nvSpPr>
        <p:spPr>
          <a:xfrm>
            <a:off x="-28181" y="4299837"/>
            <a:ext cx="725727" cy="5116326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57" name="Slide Title"/>
          <p:cNvSpPr txBox="1"/>
          <p:nvPr>
            <p:ph type="title" hasCustomPrompt="1"/>
          </p:nvPr>
        </p:nvSpPr>
        <p:spPr>
          <a:xfrm>
            <a:off x="5525783" y="3703090"/>
            <a:ext cx="4912101" cy="884338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</a:schemeClr>
          </a:solidFill>
        </p:spPr>
        <p:txBody>
          <a:bodyPr anchor="ctr"/>
          <a:lstStyle>
            <a:lvl1pPr marR="177800" indent="190500" algn="ctr" defTabSz="825500">
              <a:lnSpc>
                <a:spcPct val="100000"/>
              </a:lnSpc>
              <a:defRPr spc="0" sz="3200">
                <a:solidFill>
                  <a:srgbClr val="FFFFFF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58" name="Body Level One…"/>
          <p:cNvSpPr txBox="1"/>
          <p:nvPr>
            <p:ph type="body" sz="half" idx="1" hasCustomPrompt="1"/>
          </p:nvPr>
        </p:nvSpPr>
        <p:spPr>
          <a:xfrm>
            <a:off x="5514916" y="4601556"/>
            <a:ext cx="13354168" cy="5451400"/>
          </a:xfrm>
          <a:prstGeom prst="rect">
            <a:avLst/>
          </a:prstGeom>
          <a:solidFill>
            <a:schemeClr val="accent5">
              <a:hueOff val="-441271"/>
              <a:satOff val="-99999"/>
              <a:lumOff val="29232"/>
            </a:schemeClr>
          </a:solidFill>
        </p:spPr>
        <p:txBody>
          <a:bodyPr lIns="190500" tIns="190500" rIns="190500" bIns="190500" numCol="1" spcCol="381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9" name="Rectangle"/>
          <p:cNvSpPr/>
          <p:nvPr/>
        </p:nvSpPr>
        <p:spPr>
          <a:xfrm>
            <a:off x="3325272" y="12798513"/>
            <a:ext cx="50801" cy="9271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60" name="Rectangle"/>
          <p:cNvSpPr/>
          <p:nvPr/>
        </p:nvSpPr>
        <p:spPr>
          <a:xfrm>
            <a:off x="-1" y="12752239"/>
            <a:ext cx="24384001" cy="508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61" name="Jannis Seemann"/>
          <p:cNvSpPr/>
          <p:nvPr/>
        </p:nvSpPr>
        <p:spPr>
          <a:xfrm>
            <a:off x="1352" y="12787982"/>
            <a:ext cx="3320450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68300" indent="3683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Medium"/>
                <a:ea typeface="Montserrat Thin Medium"/>
                <a:cs typeface="Montserrat Thin Medium"/>
                <a:sym typeface="Montserrat Thin Medium"/>
              </a:defRPr>
            </a:lvl1pPr>
          </a:lstStyle>
          <a:p>
            <a:pPr/>
            <a:r>
              <a:t>Jannis Seemann</a:t>
            </a:r>
          </a:p>
        </p:txBody>
      </p:sp>
      <p:sp>
        <p:nvSpPr>
          <p:cNvPr id="162" name="Efficient Linux"/>
          <p:cNvSpPr/>
          <p:nvPr/>
        </p:nvSpPr>
        <p:spPr>
          <a:xfrm>
            <a:off x="3378179" y="12787982"/>
            <a:ext cx="8320868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81000" indent="4064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Light"/>
                <a:ea typeface="Montserrat Thin Light"/>
                <a:cs typeface="Montserrat Thin Light"/>
                <a:sym typeface="Montserrat Thin Light"/>
              </a:defRPr>
            </a:lvl1pPr>
          </a:lstStyle>
          <a:p>
            <a:pPr/>
            <a:r>
              <a:t>Efficient Linux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copy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Body Level One…"/>
          <p:cNvSpPr txBox="1"/>
          <p:nvPr>
            <p:ph type="body" sz="quarter" idx="1" hasCustomPrompt="1"/>
          </p:nvPr>
        </p:nvSpPr>
        <p:spPr>
          <a:xfrm>
            <a:off x="1896820" y="1347411"/>
            <a:ext cx="14523376" cy="4393250"/>
          </a:xfrm>
          <a:prstGeom prst="rect">
            <a:avLst/>
          </a:prstGeom>
          <a:solidFill>
            <a:schemeClr val="accent5">
              <a:hueOff val="-441271"/>
              <a:satOff val="-99999"/>
              <a:lumOff val="29232"/>
            </a:schemeClr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</p:spPr>
        <p:txBody>
          <a:bodyPr lIns="0" tIns="0" rIns="0" bIns="0" numCol="1" spcCol="38100"/>
          <a:lstStyle>
            <a:lvl1pPr marL="698500"/>
            <a:lvl2pPr marL="1308100"/>
            <a:lvl3pPr marL="1917700"/>
            <a:lvl4pPr marL="2527300"/>
            <a:lvl5pPr marL="3136900"/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86" name="Rectangle"/>
          <p:cNvSpPr/>
          <p:nvPr/>
        </p:nvSpPr>
        <p:spPr>
          <a:xfrm>
            <a:off x="-28181" y="4299837"/>
            <a:ext cx="725727" cy="5116326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87" name="Slide Title"/>
          <p:cNvSpPr txBox="1"/>
          <p:nvPr>
            <p:ph type="title" hasCustomPrompt="1"/>
          </p:nvPr>
        </p:nvSpPr>
        <p:spPr>
          <a:xfrm>
            <a:off x="2721223" y="877121"/>
            <a:ext cx="4912102" cy="884338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</a:schemeClr>
          </a:solidFill>
        </p:spPr>
        <p:txBody>
          <a:bodyPr anchor="ctr"/>
          <a:lstStyle>
            <a:lvl1pPr marR="177800" indent="190500" algn="ctr" defTabSz="825500">
              <a:lnSpc>
                <a:spcPct val="100000"/>
              </a:lnSpc>
              <a:defRPr spc="0" sz="3200">
                <a:solidFill>
                  <a:srgbClr val="FFFFFF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88" name="Rectangle"/>
          <p:cNvSpPr/>
          <p:nvPr/>
        </p:nvSpPr>
        <p:spPr>
          <a:xfrm>
            <a:off x="3325272" y="12798513"/>
            <a:ext cx="50801" cy="9271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89" name="Rectangle"/>
          <p:cNvSpPr/>
          <p:nvPr/>
        </p:nvSpPr>
        <p:spPr>
          <a:xfrm>
            <a:off x="-1" y="12752239"/>
            <a:ext cx="24384001" cy="508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90" name="Jannis Seemann"/>
          <p:cNvSpPr/>
          <p:nvPr/>
        </p:nvSpPr>
        <p:spPr>
          <a:xfrm>
            <a:off x="1352" y="12787982"/>
            <a:ext cx="3320450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68300" indent="3683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Medium"/>
                <a:ea typeface="Montserrat Thin Medium"/>
                <a:cs typeface="Montserrat Thin Medium"/>
                <a:sym typeface="Montserrat Thin Medium"/>
              </a:defRPr>
            </a:lvl1pPr>
          </a:lstStyle>
          <a:p>
            <a:pPr/>
            <a:r>
              <a:t>Jannis Seemann</a:t>
            </a:r>
          </a:p>
        </p:txBody>
      </p:sp>
      <p:sp>
        <p:nvSpPr>
          <p:cNvPr id="191" name="Efficient Linux"/>
          <p:cNvSpPr/>
          <p:nvPr/>
        </p:nvSpPr>
        <p:spPr>
          <a:xfrm>
            <a:off x="3378179" y="12787982"/>
            <a:ext cx="8320868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81000" indent="4064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Light"/>
                <a:ea typeface="Montserrat Thin Light"/>
                <a:cs typeface="Montserrat Thin Light"/>
                <a:sym typeface="Montserrat Thin Light"/>
              </a:defRPr>
            </a:lvl1pPr>
          </a:lstStyle>
          <a:p>
            <a:pPr/>
            <a:r>
              <a:t>Efficient Linux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00" name="Efficient Linux"/>
          <p:cNvSpPr txBox="1"/>
          <p:nvPr/>
        </p:nvSpPr>
        <p:spPr>
          <a:xfrm>
            <a:off x="2480453" y="8592777"/>
            <a:ext cx="3012457" cy="635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15900" dist="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-9375" sz="3200"/>
            </a:lvl1pPr>
          </a:lstStyle>
          <a:p>
            <a:pPr/>
            <a:r>
              <a:t>Efficient Linux</a:t>
            </a:r>
          </a:p>
        </p:txBody>
      </p:sp>
      <p:sp>
        <p:nvSpPr>
          <p:cNvPr id="201" name="Rectangle"/>
          <p:cNvSpPr/>
          <p:nvPr/>
        </p:nvSpPr>
        <p:spPr>
          <a:xfrm>
            <a:off x="23639349" y="4393670"/>
            <a:ext cx="725727" cy="4928661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</a:schemeClr>
          </a:solidFill>
          <a:ln w="12700">
            <a:miter lim="400000"/>
          </a:ln>
          <a:effectLst>
            <a:outerShdw sx="100000" sy="100000" kx="0" ky="0" algn="b" rotWithShape="0" blurRad="215900" dist="0" dir="5400000">
              <a:srgbClr val="FFFFFF"/>
            </a:outerShdw>
          </a:effec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202" name="Rectangle"/>
          <p:cNvSpPr/>
          <p:nvPr/>
        </p:nvSpPr>
        <p:spPr>
          <a:xfrm>
            <a:off x="2372868" y="9213336"/>
            <a:ext cx="3115076" cy="58323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  <a:alpha val="33000"/>
            </a:schemeClr>
          </a:solidFill>
          <a:ln w="12700">
            <a:miter lim="400000"/>
          </a:ln>
          <a:effectLst>
            <a:outerShdw sx="100000" sy="100000" kx="0" ky="0" algn="b" rotWithShape="0" blurRad="2159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203" name="Rectangle"/>
          <p:cNvSpPr/>
          <p:nvPr/>
        </p:nvSpPr>
        <p:spPr>
          <a:xfrm>
            <a:off x="4293656" y="9213336"/>
            <a:ext cx="1343512" cy="58323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</a:schemeClr>
          </a:solidFill>
          <a:ln w="12700">
            <a:miter lim="400000"/>
          </a:ln>
          <a:effectLst>
            <a:outerShdw sx="100000" sy="100000" kx="0" ky="0" algn="b" rotWithShape="0" blurRad="2159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204" name="Presentation Title"/>
          <p:cNvSpPr txBox="1"/>
          <p:nvPr/>
        </p:nvSpPr>
        <p:spPr>
          <a:xfrm>
            <a:off x="2458810" y="9446566"/>
            <a:ext cx="15581091" cy="16188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15900" dist="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baseline="0" spc="-180" sz="9000"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05" name="Rectangle"/>
          <p:cNvSpPr/>
          <p:nvPr/>
        </p:nvSpPr>
        <p:spPr>
          <a:xfrm>
            <a:off x="-1" y="12752239"/>
            <a:ext cx="24384001" cy="38101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  <a:alpha val="33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206" name="Jannis Seemann"/>
          <p:cNvSpPr/>
          <p:nvPr/>
        </p:nvSpPr>
        <p:spPr>
          <a:xfrm>
            <a:off x="1352" y="12787982"/>
            <a:ext cx="3374128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81000" indent="4064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Medium"/>
                <a:ea typeface="Montserrat Thin Medium"/>
                <a:cs typeface="Montserrat Thin Medium"/>
                <a:sym typeface="Montserrat Thin Medium"/>
              </a:defRPr>
            </a:lvl1pPr>
          </a:lstStyle>
          <a:p>
            <a:pPr/>
            <a:r>
              <a:t>Jannis Seemann</a:t>
            </a:r>
          </a:p>
        </p:txBody>
      </p:sp>
      <p:sp>
        <p:nvSpPr>
          <p:cNvPr id="207" name="Rectangle"/>
          <p:cNvSpPr/>
          <p:nvPr/>
        </p:nvSpPr>
        <p:spPr>
          <a:xfrm>
            <a:off x="3325272" y="12785813"/>
            <a:ext cx="38101" cy="939801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  <a:alpha val="33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208" name="Efficient Linux"/>
          <p:cNvSpPr/>
          <p:nvPr/>
        </p:nvSpPr>
        <p:spPr>
          <a:xfrm>
            <a:off x="3349319" y="12797452"/>
            <a:ext cx="8349728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81000" indent="4064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Light"/>
                <a:ea typeface="Montserrat Thin Light"/>
                <a:cs typeface="Montserrat Thin Light"/>
                <a:sym typeface="Montserrat Thin Light"/>
              </a:defRPr>
            </a:lvl1pPr>
          </a:lstStyle>
          <a:p>
            <a:pPr/>
            <a:r>
              <a:t>Efficient Linux</a:t>
            </a:r>
          </a:p>
        </p:txBody>
      </p:sp>
      <p:sp>
        <p:nvSpPr>
          <p:cNvPr id="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5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217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 numCol="1" spcCol="38100"/>
          <a:lstStyle>
            <a:lvl1pPr marL="381000"/>
            <a:lvl2pPr marL="990600">
              <a:buChar char="‣"/>
            </a:lvl2pPr>
            <a:lvl3pPr marL="1600200">
              <a:buChar char="‣"/>
            </a:lvl3pPr>
            <a:lvl4pPr marL="2209800"/>
            <a:lvl5pPr marL="2819400">
              <a:buChar char="‣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18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19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2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8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229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5500">
                <a:latin typeface="+mj-lt"/>
                <a:ea typeface="+mj-ea"/>
                <a:cs typeface="+mj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5500">
                <a:latin typeface="+mj-lt"/>
                <a:ea typeface="+mj-ea"/>
                <a:cs typeface="+mj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5500">
                <a:latin typeface="+mj-lt"/>
                <a:ea typeface="+mj-ea"/>
                <a:cs typeface="+mj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5500">
                <a:latin typeface="+mj-lt"/>
                <a:ea typeface="+mj-ea"/>
                <a:cs typeface="+mj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55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5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238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 numCol="1" spcCol="38100"/>
          <a:lstStyle>
            <a:lvl1pPr marL="381000"/>
            <a:lvl2pPr marL="990600">
              <a:buChar char="‣"/>
            </a:lvl2pPr>
            <a:lvl3pPr marL="1600200">
              <a:buChar char="‣"/>
            </a:lvl3pPr>
            <a:lvl4pPr marL="2209800"/>
            <a:lvl5pPr marL="2819400">
              <a:buChar char="‣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9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5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248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 numCol="1" spcCol="38100"/>
          <a:lstStyle>
            <a:lvl1pPr marL="381000"/>
            <a:lvl2pPr marL="990600">
              <a:buChar char="‣"/>
            </a:lvl2pPr>
            <a:lvl3pPr marL="1600200">
              <a:buChar char="‣"/>
            </a:lvl3pPr>
            <a:lvl4pPr marL="2209800"/>
            <a:lvl5pPr marL="2819400">
              <a:buChar char="‣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9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258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undraw_file-manager_yics-2.svg"/>
          <p:cNvSpPr/>
          <p:nvPr>
            <p:ph type="pic" sz="quarter" idx="21"/>
          </p:nvPr>
        </p:nvSpPr>
        <p:spPr>
          <a:xfrm>
            <a:off x="16538019" y="869926"/>
            <a:ext cx="5341225" cy="566587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1" name="Efficient Linux"/>
          <p:cNvSpPr txBox="1"/>
          <p:nvPr/>
        </p:nvSpPr>
        <p:spPr>
          <a:xfrm>
            <a:off x="2480453" y="8592777"/>
            <a:ext cx="3012457" cy="635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15900" dist="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-9375" sz="3200"/>
            </a:lvl1pPr>
          </a:lstStyle>
          <a:p>
            <a:pPr/>
            <a:r>
              <a:t>Efficient Linux</a:t>
            </a:r>
          </a:p>
        </p:txBody>
      </p:sp>
      <p:sp>
        <p:nvSpPr>
          <p:cNvPr id="32" name="Rectangle"/>
          <p:cNvSpPr/>
          <p:nvPr/>
        </p:nvSpPr>
        <p:spPr>
          <a:xfrm>
            <a:off x="23639349" y="4393670"/>
            <a:ext cx="725727" cy="4928661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</a:schemeClr>
          </a:solidFill>
          <a:ln w="12700">
            <a:miter lim="400000"/>
          </a:ln>
          <a:effectLst>
            <a:outerShdw sx="100000" sy="100000" kx="0" ky="0" algn="b" rotWithShape="0" blurRad="215900" dist="0" dir="5400000">
              <a:srgbClr val="FFFFFF"/>
            </a:outerShdw>
          </a:effec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33" name="Rectangle"/>
          <p:cNvSpPr/>
          <p:nvPr/>
        </p:nvSpPr>
        <p:spPr>
          <a:xfrm>
            <a:off x="2372868" y="9213336"/>
            <a:ext cx="3115076" cy="58323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  <a:alpha val="33000"/>
            </a:schemeClr>
          </a:solidFill>
          <a:ln w="12700">
            <a:miter lim="400000"/>
          </a:ln>
          <a:effectLst>
            <a:outerShdw sx="100000" sy="100000" kx="0" ky="0" algn="b" rotWithShape="0" blurRad="2159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34" name="Rectangle"/>
          <p:cNvSpPr/>
          <p:nvPr/>
        </p:nvSpPr>
        <p:spPr>
          <a:xfrm>
            <a:off x="4293656" y="9213336"/>
            <a:ext cx="1343512" cy="58323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</a:schemeClr>
          </a:solidFill>
          <a:ln w="12700">
            <a:miter lim="400000"/>
          </a:ln>
          <a:effectLst>
            <a:outerShdw sx="100000" sy="100000" kx="0" ky="0" algn="b" rotWithShape="0" blurRad="2159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35" name="Presentation Title"/>
          <p:cNvSpPr txBox="1"/>
          <p:nvPr/>
        </p:nvSpPr>
        <p:spPr>
          <a:xfrm>
            <a:off x="2458810" y="9446566"/>
            <a:ext cx="15581091" cy="16188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15900" dist="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baseline="0" spc="-180" sz="9000"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36" name="Rectangle"/>
          <p:cNvSpPr/>
          <p:nvPr/>
        </p:nvSpPr>
        <p:spPr>
          <a:xfrm>
            <a:off x="3325272" y="12798513"/>
            <a:ext cx="50801" cy="9271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37" name="Rectangle"/>
          <p:cNvSpPr/>
          <p:nvPr/>
        </p:nvSpPr>
        <p:spPr>
          <a:xfrm>
            <a:off x="-1" y="12752239"/>
            <a:ext cx="24384001" cy="508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38" name="Jannis Seemann"/>
          <p:cNvSpPr/>
          <p:nvPr/>
        </p:nvSpPr>
        <p:spPr>
          <a:xfrm>
            <a:off x="1352" y="12787982"/>
            <a:ext cx="3320450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68300" indent="3683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Medium"/>
                <a:ea typeface="Montserrat Thin Medium"/>
                <a:cs typeface="Montserrat Thin Medium"/>
                <a:sym typeface="Montserrat Thin Medium"/>
              </a:defRPr>
            </a:lvl1pPr>
          </a:lstStyle>
          <a:p>
            <a:pPr/>
            <a:r>
              <a:t>Jannis Seemann</a:t>
            </a:r>
          </a:p>
        </p:txBody>
      </p:sp>
      <p:sp>
        <p:nvSpPr>
          <p:cNvPr id="39" name="Efficient Linux"/>
          <p:cNvSpPr/>
          <p:nvPr/>
        </p:nvSpPr>
        <p:spPr>
          <a:xfrm>
            <a:off x="3378179" y="12787982"/>
            <a:ext cx="8320868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81000" indent="4064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Light"/>
                <a:ea typeface="Montserrat Thin Light"/>
                <a:cs typeface="Montserrat Thin Light"/>
                <a:sym typeface="Montserrat Thin Light"/>
              </a:defRPr>
            </a:lvl1pPr>
          </a:lstStyle>
          <a:p>
            <a:pPr/>
            <a:r>
              <a:t>Efficient Linux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266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5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2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275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5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276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baseline="0" spc="-55" sz="5500">
                <a:latin typeface="+mj-lt"/>
                <a:ea typeface="+mj-ea"/>
                <a:cs typeface="+mj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baseline="0" spc="-55" sz="5500">
                <a:latin typeface="+mj-lt"/>
                <a:ea typeface="+mj-ea"/>
                <a:cs typeface="+mj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baseline="0" spc="-55" sz="5500">
                <a:latin typeface="+mj-lt"/>
                <a:ea typeface="+mj-ea"/>
                <a:cs typeface="+mj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baseline="0" spc="-55" sz="5500">
                <a:latin typeface="+mj-lt"/>
                <a:ea typeface="+mj-ea"/>
                <a:cs typeface="+mj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baseline="0" spc="-55" sz="55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aseline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aseline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aseline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aseline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aseline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baseline="0" spc="-250" sz="25000">
                <a:latin typeface="+mj-lt"/>
                <a:ea typeface="+mj-ea"/>
                <a:cs typeface="+mj-cs"/>
                <a:sym typeface="Helvetica Neue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baseline="0" spc="-250" sz="25000">
                <a:latin typeface="+mj-lt"/>
                <a:ea typeface="+mj-ea"/>
                <a:cs typeface="+mj-cs"/>
                <a:sym typeface="Helvetica Neue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baseline="0" spc="-250" sz="25000">
                <a:latin typeface="+mj-lt"/>
                <a:ea typeface="+mj-ea"/>
                <a:cs typeface="+mj-cs"/>
                <a:sym typeface="Helvetica Neue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baseline="0" spc="-250" sz="25000">
                <a:latin typeface="+mj-lt"/>
                <a:ea typeface="+mj-ea"/>
                <a:cs typeface="+mj-cs"/>
                <a:sym typeface="Helvetica Neue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baseline="0" spc="-250" sz="250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93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5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2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3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302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numCol="1" spcCol="38100"/>
          <a:lstStyle>
            <a:lvl1pPr marL="638923" indent="-4699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aseline="0"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aseline="0"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aseline="0"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aseline="0"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aseline="0"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11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12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"/>
          <p:cNvSpPr/>
          <p:nvPr/>
        </p:nvSpPr>
        <p:spPr>
          <a:xfrm>
            <a:off x="5340338" y="12888438"/>
            <a:ext cx="50801" cy="9271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48" name="Slide Title"/>
          <p:cNvSpPr txBox="1"/>
          <p:nvPr>
            <p:ph type="title" hasCustomPrompt="1"/>
          </p:nvPr>
        </p:nvSpPr>
        <p:spPr>
          <a:xfrm>
            <a:off x="2092990" y="203772"/>
            <a:ext cx="20758635" cy="1988246"/>
          </a:xfrm>
          <a:prstGeom prst="rect">
            <a:avLst/>
          </a:prstGeom>
        </p:spPr>
        <p:txBody>
          <a:bodyPr anchor="b"/>
          <a:lstStyle>
            <a:lvl1pPr>
              <a:lnSpc>
                <a:spcPct val="110000"/>
              </a:lnSpc>
            </a:lvl1pPr>
          </a:lstStyle>
          <a:p>
            <a:pPr/>
            <a:r>
              <a:t>Slide Title</a:t>
            </a:r>
          </a:p>
        </p:txBody>
      </p:sp>
      <p:sp>
        <p:nvSpPr>
          <p:cNvPr id="49" name="Body Level One…"/>
          <p:cNvSpPr txBox="1"/>
          <p:nvPr>
            <p:ph type="body" idx="1" hasCustomPrompt="1"/>
          </p:nvPr>
        </p:nvSpPr>
        <p:spPr>
          <a:xfrm>
            <a:off x="2029490" y="2483810"/>
            <a:ext cx="19339453" cy="10139379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0" name="Rectangle"/>
          <p:cNvSpPr/>
          <p:nvPr/>
        </p:nvSpPr>
        <p:spPr>
          <a:xfrm>
            <a:off x="-1" y="12752239"/>
            <a:ext cx="24384001" cy="508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51" name="Danilo Kaćanski, Ivan Radman"/>
          <p:cNvSpPr/>
          <p:nvPr/>
        </p:nvSpPr>
        <p:spPr>
          <a:xfrm>
            <a:off x="-5565" y="12755137"/>
            <a:ext cx="5831941" cy="96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68300" indent="3683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Medium"/>
                <a:ea typeface="Montserrat Thin Medium"/>
                <a:cs typeface="Montserrat Thin Medium"/>
                <a:sym typeface="Montserrat Thin Medium"/>
              </a:defRPr>
            </a:lvl1pPr>
          </a:lstStyle>
          <a:p>
            <a:pPr/>
            <a:r>
              <a:t>Danilo Kaćanski, Ivan Radman</a:t>
            </a:r>
          </a:p>
        </p:txBody>
      </p:sp>
      <p:sp>
        <p:nvSpPr>
          <p:cNvPr id="52" name="Softverski algoritmi u sistemima automatskog upravljanja"/>
          <p:cNvSpPr/>
          <p:nvPr/>
        </p:nvSpPr>
        <p:spPr>
          <a:xfrm>
            <a:off x="5359379" y="12781632"/>
            <a:ext cx="9712907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81000" indent="4064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Light"/>
                <a:ea typeface="Montserrat Thin Light"/>
                <a:cs typeface="Montserrat Thin Light"/>
                <a:sym typeface="Montserrat Thin Light"/>
              </a:defRPr>
            </a:lvl1pPr>
          </a:lstStyle>
          <a:p>
            <a:pPr/>
            <a:r>
              <a:t>Softverski algoritmi u sistemima automatskog upravljanja</a:t>
            </a:r>
          </a:p>
        </p:txBody>
      </p:sp>
      <p:sp>
        <p:nvSpPr>
          <p:cNvPr id="53" name="Rectangle"/>
          <p:cNvSpPr/>
          <p:nvPr/>
        </p:nvSpPr>
        <p:spPr>
          <a:xfrm>
            <a:off x="-492784" y="13900937"/>
            <a:ext cx="24384001" cy="508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2092990" y="203772"/>
            <a:ext cx="20758635" cy="1988246"/>
          </a:xfrm>
          <a:prstGeom prst="rect">
            <a:avLst/>
          </a:prstGeom>
        </p:spPr>
        <p:txBody>
          <a:bodyPr anchor="b"/>
          <a:lstStyle>
            <a:lvl1pPr>
              <a:lnSpc>
                <a:spcPct val="110000"/>
              </a:lnSpc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idx="1" hasCustomPrompt="1"/>
          </p:nvPr>
        </p:nvSpPr>
        <p:spPr>
          <a:xfrm>
            <a:off x="2029490" y="2483810"/>
            <a:ext cx="19339453" cy="10139379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ncy bulle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"/>
          <p:cNvSpPr/>
          <p:nvPr>
            <p:ph type="body" sz="half" idx="21"/>
          </p:nvPr>
        </p:nvSpPr>
        <p:spPr>
          <a:xfrm>
            <a:off x="1987242" y="3212146"/>
            <a:ext cx="17077176" cy="3963284"/>
          </a:xfrm>
          <a:prstGeom prst="roundRect">
            <a:avLst>
              <a:gd name="adj" fmla="val 0"/>
            </a:avLst>
          </a:pr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71" name="Bullet points 1"/>
          <p:cNvSpPr/>
          <p:nvPr>
            <p:ph type="body" sz="quarter" idx="22"/>
          </p:nvPr>
        </p:nvSpPr>
        <p:spPr>
          <a:xfrm>
            <a:off x="1943456" y="3814434"/>
            <a:ext cx="17164748" cy="3360996"/>
          </a:xfrm>
          <a:prstGeom prst="rect">
            <a:avLst/>
          </a:prstGeom>
          <a:ln w="279400">
            <a:solidFill>
              <a:srgbClr val="000000">
                <a:alpha val="0"/>
              </a:srgbClr>
            </a:solidFill>
          </a:ln>
        </p:spPr>
        <p:txBody>
          <a:bodyPr numCol="1" spcCol="38100"/>
          <a:lstStyle/>
          <a:p>
            <a:pPr/>
            <a:r>
              <a:t>Bullet points 1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xfrm>
            <a:off x="2095500" y="0"/>
            <a:ext cx="20834183" cy="2079536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73" name="Use custom"/>
          <p:cNvSpPr/>
          <p:nvPr>
            <p:ph type="body" sz="quarter" idx="23"/>
          </p:nvPr>
        </p:nvSpPr>
        <p:spPr>
          <a:xfrm>
            <a:off x="2950641" y="2719743"/>
            <a:ext cx="9611843" cy="1047382"/>
          </a:xfrm>
          <a:prstGeom prst="roundRect">
            <a:avLst>
              <a:gd name="adj" fmla="val 13358"/>
            </a:avLst>
          </a:prstGeom>
          <a:solidFill>
            <a:srgbClr val="FFFFFF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Use custom </a:t>
            </a:r>
          </a:p>
        </p:txBody>
      </p:sp>
      <p:sp>
        <p:nvSpPr>
          <p:cNvPr id="74" name="Rectangle"/>
          <p:cNvSpPr/>
          <p:nvPr>
            <p:ph type="body" sz="half" idx="24"/>
          </p:nvPr>
        </p:nvSpPr>
        <p:spPr>
          <a:xfrm>
            <a:off x="1987243" y="8327090"/>
            <a:ext cx="17077175" cy="3963283"/>
          </a:xfrm>
          <a:prstGeom prst="roundRect">
            <a:avLst>
              <a:gd name="adj" fmla="val 0"/>
            </a:avLst>
          </a:pr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75" name="Bullet points 2"/>
          <p:cNvSpPr/>
          <p:nvPr>
            <p:ph type="body" sz="quarter" idx="25"/>
          </p:nvPr>
        </p:nvSpPr>
        <p:spPr>
          <a:xfrm>
            <a:off x="1943456" y="8929378"/>
            <a:ext cx="17164749" cy="3360996"/>
          </a:xfrm>
          <a:prstGeom prst="rect">
            <a:avLst/>
          </a:prstGeom>
          <a:ln w="279400">
            <a:solidFill>
              <a:srgbClr val="000000">
                <a:alpha val="0"/>
              </a:srgbClr>
            </a:solidFill>
          </a:ln>
        </p:spPr>
        <p:txBody>
          <a:bodyPr numCol="1" spcCol="38100"/>
          <a:lstStyle/>
          <a:p>
            <a:pPr/>
            <a:r>
              <a:t>Bullet points 2</a:t>
            </a:r>
          </a:p>
        </p:txBody>
      </p:sp>
      <p:sp>
        <p:nvSpPr>
          <p:cNvPr id="76" name="Use custom"/>
          <p:cNvSpPr/>
          <p:nvPr>
            <p:ph type="body" sz="quarter" idx="26"/>
          </p:nvPr>
        </p:nvSpPr>
        <p:spPr>
          <a:xfrm>
            <a:off x="2950641" y="7834686"/>
            <a:ext cx="9611844" cy="1047383"/>
          </a:xfrm>
          <a:prstGeom prst="roundRect">
            <a:avLst>
              <a:gd name="adj" fmla="val 13358"/>
            </a:avLst>
          </a:prstGeom>
          <a:solidFill>
            <a:srgbClr val="FFFFFF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Use custom 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ncy bullet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"/>
          <p:cNvSpPr/>
          <p:nvPr>
            <p:ph type="body" sz="quarter" idx="21"/>
          </p:nvPr>
        </p:nvSpPr>
        <p:spPr>
          <a:xfrm>
            <a:off x="1987242" y="816173"/>
            <a:ext cx="17077176" cy="3175001"/>
          </a:xfrm>
          <a:prstGeom prst="roundRect">
            <a:avLst>
              <a:gd name="adj" fmla="val 0"/>
            </a:avLst>
          </a:pr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85" name="Bullet points 1"/>
          <p:cNvSpPr/>
          <p:nvPr>
            <p:ph type="body" sz="quarter" idx="22"/>
          </p:nvPr>
        </p:nvSpPr>
        <p:spPr>
          <a:xfrm>
            <a:off x="2913017" y="1418461"/>
            <a:ext cx="16195187" cy="2781452"/>
          </a:xfrm>
          <a:prstGeom prst="rect">
            <a:avLst/>
          </a:prstGeom>
          <a:ln w="279400">
            <a:solidFill>
              <a:srgbClr val="000000">
                <a:alpha val="0"/>
              </a:srgbClr>
            </a:solidFill>
          </a:ln>
        </p:spPr>
        <p:txBody>
          <a:bodyPr numCol="1" spcCol="38100"/>
          <a:lstStyle/>
          <a:p>
            <a:pPr/>
            <a:r>
              <a:t>Bullet points 1</a:t>
            </a:r>
          </a:p>
        </p:txBody>
      </p:sp>
      <p:sp>
        <p:nvSpPr>
          <p:cNvPr id="86" name="Subtitle 1"/>
          <p:cNvSpPr/>
          <p:nvPr>
            <p:ph type="body" sz="quarter" idx="23"/>
          </p:nvPr>
        </p:nvSpPr>
        <p:spPr>
          <a:xfrm>
            <a:off x="2950641" y="323770"/>
            <a:ext cx="11427674" cy="1047382"/>
          </a:xfrm>
          <a:prstGeom prst="roundRect">
            <a:avLst>
              <a:gd name="adj" fmla="val 13358"/>
            </a:avLst>
          </a:prstGeom>
          <a:solidFill>
            <a:srgbClr val="FFFFFF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Subtitle 1</a:t>
            </a:r>
          </a:p>
        </p:txBody>
      </p:sp>
      <p:sp>
        <p:nvSpPr>
          <p:cNvPr id="87" name="Rectangle"/>
          <p:cNvSpPr/>
          <p:nvPr>
            <p:ph type="body" sz="quarter" idx="24"/>
          </p:nvPr>
        </p:nvSpPr>
        <p:spPr>
          <a:xfrm>
            <a:off x="1987243" y="4944462"/>
            <a:ext cx="17077175" cy="3175001"/>
          </a:xfrm>
          <a:prstGeom prst="roundRect">
            <a:avLst>
              <a:gd name="adj" fmla="val 0"/>
            </a:avLst>
          </a:pr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88" name="Bullet points 2"/>
          <p:cNvSpPr/>
          <p:nvPr>
            <p:ph type="body" sz="quarter" idx="25"/>
          </p:nvPr>
        </p:nvSpPr>
        <p:spPr>
          <a:xfrm>
            <a:off x="2913017" y="5546750"/>
            <a:ext cx="16195188" cy="2781452"/>
          </a:xfrm>
          <a:prstGeom prst="rect">
            <a:avLst/>
          </a:prstGeom>
          <a:ln w="279400">
            <a:solidFill>
              <a:srgbClr val="000000">
                <a:alpha val="0"/>
              </a:srgbClr>
            </a:solidFill>
          </a:ln>
        </p:spPr>
        <p:txBody>
          <a:bodyPr numCol="1" spcCol="38100"/>
          <a:lstStyle/>
          <a:p>
            <a:pPr/>
            <a:r>
              <a:t>Bullet points 2</a:t>
            </a:r>
          </a:p>
        </p:txBody>
      </p:sp>
      <p:sp>
        <p:nvSpPr>
          <p:cNvPr id="89" name="Subtitle 2"/>
          <p:cNvSpPr/>
          <p:nvPr>
            <p:ph type="body" sz="quarter" idx="26"/>
          </p:nvPr>
        </p:nvSpPr>
        <p:spPr>
          <a:xfrm>
            <a:off x="2950641" y="4452059"/>
            <a:ext cx="11427674" cy="1047382"/>
          </a:xfrm>
          <a:prstGeom prst="roundRect">
            <a:avLst>
              <a:gd name="adj" fmla="val 13358"/>
            </a:avLst>
          </a:prstGeom>
          <a:solidFill>
            <a:srgbClr val="FFFFFF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Subtitle 2</a:t>
            </a:r>
          </a:p>
        </p:txBody>
      </p:sp>
      <p:sp>
        <p:nvSpPr>
          <p:cNvPr id="90" name="Rectangle"/>
          <p:cNvSpPr/>
          <p:nvPr>
            <p:ph type="body" sz="quarter" idx="27"/>
          </p:nvPr>
        </p:nvSpPr>
        <p:spPr>
          <a:xfrm>
            <a:off x="1987243" y="9197062"/>
            <a:ext cx="17077175" cy="3175001"/>
          </a:xfrm>
          <a:prstGeom prst="roundRect">
            <a:avLst>
              <a:gd name="adj" fmla="val 0"/>
            </a:avLst>
          </a:pr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91" name="Bullet points 3"/>
          <p:cNvSpPr/>
          <p:nvPr>
            <p:ph type="body" sz="quarter" idx="28"/>
          </p:nvPr>
        </p:nvSpPr>
        <p:spPr>
          <a:xfrm>
            <a:off x="2913017" y="9799350"/>
            <a:ext cx="16195188" cy="2564954"/>
          </a:xfrm>
          <a:prstGeom prst="rect">
            <a:avLst/>
          </a:prstGeom>
          <a:ln w="279400">
            <a:solidFill>
              <a:srgbClr val="000000">
                <a:alpha val="0"/>
              </a:srgbClr>
            </a:solidFill>
          </a:ln>
        </p:spPr>
        <p:txBody>
          <a:bodyPr numCol="1" spcCol="38100"/>
          <a:lstStyle/>
          <a:p>
            <a:pPr/>
            <a:r>
              <a:t>Bullet points 3</a:t>
            </a:r>
          </a:p>
        </p:txBody>
      </p:sp>
      <p:sp>
        <p:nvSpPr>
          <p:cNvPr id="92" name="Subtitle 3"/>
          <p:cNvSpPr/>
          <p:nvPr>
            <p:ph type="body" sz="quarter" idx="29"/>
          </p:nvPr>
        </p:nvSpPr>
        <p:spPr>
          <a:xfrm>
            <a:off x="2950641" y="8704659"/>
            <a:ext cx="11427674" cy="1047382"/>
          </a:xfrm>
          <a:prstGeom prst="roundRect">
            <a:avLst>
              <a:gd name="adj" fmla="val 13358"/>
            </a:avLst>
          </a:prstGeom>
          <a:solidFill>
            <a:srgbClr val="FFFFFF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Subtitle 3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con bulle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"/>
          <p:cNvSpPr/>
          <p:nvPr>
            <p:ph type="body" sz="half" idx="21"/>
          </p:nvPr>
        </p:nvSpPr>
        <p:spPr>
          <a:xfrm>
            <a:off x="1987242" y="3075898"/>
            <a:ext cx="17077176" cy="3963284"/>
          </a:xfrm>
          <a:prstGeom prst="roundRect">
            <a:avLst>
              <a:gd name="adj" fmla="val 10405"/>
            </a:avLst>
          </a:pr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101" name="Bullet points 1"/>
          <p:cNvSpPr/>
          <p:nvPr>
            <p:ph type="body" sz="quarter" idx="22"/>
          </p:nvPr>
        </p:nvSpPr>
        <p:spPr>
          <a:xfrm>
            <a:off x="6012107" y="3075898"/>
            <a:ext cx="12767224" cy="3963284"/>
          </a:xfrm>
          <a:prstGeom prst="rect">
            <a:avLst/>
          </a:prstGeom>
          <a:ln w="279400">
            <a:solidFill>
              <a:srgbClr val="000000">
                <a:alpha val="0"/>
              </a:srgbClr>
            </a:solidFill>
          </a:ln>
        </p:spPr>
        <p:txBody>
          <a:bodyPr numCol="1" spcCol="38100"/>
          <a:lstStyle/>
          <a:p>
            <a:pPr/>
            <a:r>
              <a:t>Bullet points 1</a:t>
            </a:r>
          </a:p>
        </p:txBody>
      </p:sp>
      <p:sp>
        <p:nvSpPr>
          <p:cNvPr id="102" name="Rounded Rectangle"/>
          <p:cNvSpPr/>
          <p:nvPr>
            <p:ph type="body" sz="half" idx="23"/>
          </p:nvPr>
        </p:nvSpPr>
        <p:spPr>
          <a:xfrm>
            <a:off x="1987242" y="7827210"/>
            <a:ext cx="17077176" cy="3962401"/>
          </a:xfrm>
          <a:prstGeom prst="roundRect">
            <a:avLst>
              <a:gd name="adj" fmla="val 10408"/>
            </a:avLst>
          </a:pr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103" name="Bullet points 2"/>
          <p:cNvSpPr/>
          <p:nvPr>
            <p:ph type="body" sz="quarter" idx="24"/>
          </p:nvPr>
        </p:nvSpPr>
        <p:spPr>
          <a:xfrm>
            <a:off x="6012107" y="7827210"/>
            <a:ext cx="12767224" cy="3962401"/>
          </a:xfrm>
          <a:prstGeom prst="rect">
            <a:avLst/>
          </a:prstGeom>
          <a:ln w="279400">
            <a:solidFill>
              <a:srgbClr val="000000">
                <a:alpha val="0"/>
              </a:srgbClr>
            </a:solidFill>
          </a:ln>
        </p:spPr>
        <p:txBody>
          <a:bodyPr numCol="1" spcCol="38100"/>
          <a:lstStyle/>
          <a:p>
            <a:pPr/>
            <a:r>
              <a:t>Bullet points 2</a:t>
            </a:r>
          </a:p>
        </p:txBody>
      </p:sp>
      <p:sp>
        <p:nvSpPr>
          <p:cNvPr id="104" name="Image"/>
          <p:cNvSpPr/>
          <p:nvPr>
            <p:ph type="pic" sz="quarter" idx="25"/>
          </p:nvPr>
        </p:nvSpPr>
        <p:spPr>
          <a:xfrm>
            <a:off x="2777796" y="3836850"/>
            <a:ext cx="2746553" cy="244138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26"/>
          </p:nvPr>
        </p:nvSpPr>
        <p:spPr>
          <a:xfrm>
            <a:off x="2777796" y="8587720"/>
            <a:ext cx="2746553" cy="24413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06" name="Slide Title"/>
          <p:cNvSpPr txBox="1"/>
          <p:nvPr>
            <p:ph type="title" hasCustomPrompt="1"/>
          </p:nvPr>
        </p:nvSpPr>
        <p:spPr>
          <a:xfrm>
            <a:off x="2095500" y="0"/>
            <a:ext cx="20834183" cy="221578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uzz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Title"/>
          <p:cNvSpPr txBox="1"/>
          <p:nvPr>
            <p:ph type="title" hasCustomPrompt="1"/>
          </p:nvPr>
        </p:nvSpPr>
        <p:spPr>
          <a:xfrm>
            <a:off x="2092990" y="203772"/>
            <a:ext cx="20758635" cy="1988246"/>
          </a:xfrm>
          <a:prstGeom prst="rect">
            <a:avLst/>
          </a:prstGeom>
        </p:spPr>
        <p:txBody>
          <a:bodyPr anchor="b"/>
          <a:lstStyle>
            <a:lvl1pPr>
              <a:lnSpc>
                <a:spcPct val="110000"/>
              </a:lnSpc>
            </a:lvl1pPr>
          </a:lstStyle>
          <a:p>
            <a:pPr/>
            <a:r>
              <a:t>Slide Title</a:t>
            </a:r>
          </a:p>
        </p:txBody>
      </p:sp>
      <p:sp>
        <p:nvSpPr>
          <p:cNvPr id="115" name="Freeform 17"/>
          <p:cNvSpPr/>
          <p:nvPr/>
        </p:nvSpPr>
        <p:spPr>
          <a:xfrm>
            <a:off x="12259971" y="3694957"/>
            <a:ext cx="3400670" cy="4090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435" y="6649"/>
                </a:moveTo>
                <a:cubicBezTo>
                  <a:pt x="18435" y="6649"/>
                  <a:pt x="18435" y="6649"/>
                  <a:pt x="18435" y="6649"/>
                </a:cubicBezTo>
                <a:cubicBezTo>
                  <a:pt x="18611" y="6649"/>
                  <a:pt x="18787" y="6691"/>
                  <a:pt x="18963" y="6775"/>
                </a:cubicBezTo>
                <a:cubicBezTo>
                  <a:pt x="19063" y="6838"/>
                  <a:pt x="19139" y="6879"/>
                  <a:pt x="19214" y="6963"/>
                </a:cubicBezTo>
                <a:cubicBezTo>
                  <a:pt x="19365" y="7088"/>
                  <a:pt x="19490" y="7235"/>
                  <a:pt x="19591" y="7423"/>
                </a:cubicBezTo>
                <a:cubicBezTo>
                  <a:pt x="19741" y="7674"/>
                  <a:pt x="20018" y="7862"/>
                  <a:pt x="20344" y="7883"/>
                </a:cubicBezTo>
                <a:cubicBezTo>
                  <a:pt x="20394" y="7904"/>
                  <a:pt x="20445" y="7904"/>
                  <a:pt x="20495" y="7904"/>
                </a:cubicBezTo>
                <a:cubicBezTo>
                  <a:pt x="20821" y="7904"/>
                  <a:pt x="21123" y="7799"/>
                  <a:pt x="21374" y="7632"/>
                </a:cubicBezTo>
                <a:cubicBezTo>
                  <a:pt x="21600" y="7465"/>
                  <a:pt x="21600" y="7465"/>
                  <a:pt x="21600" y="7465"/>
                </a:cubicBezTo>
                <a:cubicBezTo>
                  <a:pt x="21600" y="836"/>
                  <a:pt x="21600" y="836"/>
                  <a:pt x="21600" y="836"/>
                </a:cubicBezTo>
                <a:cubicBezTo>
                  <a:pt x="21600" y="376"/>
                  <a:pt x="21148" y="0"/>
                  <a:pt x="20595" y="0"/>
                </a:cubicBezTo>
                <a:cubicBezTo>
                  <a:pt x="1005" y="0"/>
                  <a:pt x="1005" y="0"/>
                  <a:pt x="1005" y="0"/>
                </a:cubicBezTo>
                <a:cubicBezTo>
                  <a:pt x="452" y="0"/>
                  <a:pt x="0" y="376"/>
                  <a:pt x="0" y="836"/>
                </a:cubicBezTo>
                <a:cubicBezTo>
                  <a:pt x="0" y="7883"/>
                  <a:pt x="0" y="7883"/>
                  <a:pt x="0" y="7883"/>
                </a:cubicBezTo>
                <a:cubicBezTo>
                  <a:pt x="25" y="7883"/>
                  <a:pt x="75" y="7883"/>
                  <a:pt x="100" y="7883"/>
                </a:cubicBezTo>
                <a:cubicBezTo>
                  <a:pt x="151" y="7883"/>
                  <a:pt x="201" y="7883"/>
                  <a:pt x="251" y="7883"/>
                </a:cubicBezTo>
                <a:cubicBezTo>
                  <a:pt x="578" y="7862"/>
                  <a:pt x="854" y="7674"/>
                  <a:pt x="1005" y="7402"/>
                </a:cubicBezTo>
                <a:cubicBezTo>
                  <a:pt x="1105" y="7235"/>
                  <a:pt x="1231" y="7068"/>
                  <a:pt x="1381" y="6963"/>
                </a:cubicBezTo>
                <a:cubicBezTo>
                  <a:pt x="1457" y="6879"/>
                  <a:pt x="1532" y="6817"/>
                  <a:pt x="1633" y="6775"/>
                </a:cubicBezTo>
                <a:cubicBezTo>
                  <a:pt x="1808" y="6691"/>
                  <a:pt x="1984" y="6649"/>
                  <a:pt x="2160" y="6649"/>
                </a:cubicBezTo>
                <a:cubicBezTo>
                  <a:pt x="3039" y="6649"/>
                  <a:pt x="3717" y="7653"/>
                  <a:pt x="3717" y="8991"/>
                </a:cubicBezTo>
                <a:cubicBezTo>
                  <a:pt x="3717" y="10330"/>
                  <a:pt x="3039" y="11333"/>
                  <a:pt x="2160" y="11333"/>
                </a:cubicBezTo>
                <a:cubicBezTo>
                  <a:pt x="1984" y="11333"/>
                  <a:pt x="1808" y="11291"/>
                  <a:pt x="1633" y="11208"/>
                </a:cubicBezTo>
                <a:cubicBezTo>
                  <a:pt x="1532" y="11166"/>
                  <a:pt x="1457" y="11103"/>
                  <a:pt x="1381" y="11020"/>
                </a:cubicBezTo>
                <a:cubicBezTo>
                  <a:pt x="1231" y="10915"/>
                  <a:pt x="1105" y="10748"/>
                  <a:pt x="1005" y="10580"/>
                </a:cubicBezTo>
                <a:cubicBezTo>
                  <a:pt x="854" y="10309"/>
                  <a:pt x="578" y="10120"/>
                  <a:pt x="251" y="10100"/>
                </a:cubicBezTo>
                <a:cubicBezTo>
                  <a:pt x="201" y="10100"/>
                  <a:pt x="151" y="10100"/>
                  <a:pt x="100" y="10100"/>
                </a:cubicBezTo>
                <a:cubicBezTo>
                  <a:pt x="75" y="10100"/>
                  <a:pt x="25" y="10100"/>
                  <a:pt x="0" y="10100"/>
                </a:cubicBezTo>
                <a:cubicBezTo>
                  <a:pt x="0" y="17146"/>
                  <a:pt x="0" y="17146"/>
                  <a:pt x="0" y="17146"/>
                </a:cubicBezTo>
                <a:cubicBezTo>
                  <a:pt x="0" y="17606"/>
                  <a:pt x="452" y="17983"/>
                  <a:pt x="1005" y="17983"/>
                </a:cubicBezTo>
                <a:cubicBezTo>
                  <a:pt x="8941" y="17983"/>
                  <a:pt x="8941" y="17983"/>
                  <a:pt x="8941" y="17983"/>
                </a:cubicBezTo>
                <a:cubicBezTo>
                  <a:pt x="9419" y="17983"/>
                  <a:pt x="9419" y="17983"/>
                  <a:pt x="9419" y="17983"/>
                </a:cubicBezTo>
                <a:cubicBezTo>
                  <a:pt x="9670" y="18233"/>
                  <a:pt x="9820" y="18547"/>
                  <a:pt x="9820" y="18903"/>
                </a:cubicBezTo>
                <a:cubicBezTo>
                  <a:pt x="9820" y="18944"/>
                  <a:pt x="9820" y="19007"/>
                  <a:pt x="9820" y="19049"/>
                </a:cubicBezTo>
                <a:cubicBezTo>
                  <a:pt x="9770" y="19425"/>
                  <a:pt x="9469" y="19739"/>
                  <a:pt x="9042" y="19906"/>
                </a:cubicBezTo>
                <a:cubicBezTo>
                  <a:pt x="8866" y="19990"/>
                  <a:pt x="8715" y="20074"/>
                  <a:pt x="8590" y="20157"/>
                </a:cubicBezTo>
                <a:cubicBezTo>
                  <a:pt x="8540" y="20220"/>
                  <a:pt x="8464" y="20262"/>
                  <a:pt x="8439" y="20324"/>
                </a:cubicBezTo>
                <a:cubicBezTo>
                  <a:pt x="8364" y="20408"/>
                  <a:pt x="8339" y="20513"/>
                  <a:pt x="8339" y="20617"/>
                </a:cubicBezTo>
                <a:cubicBezTo>
                  <a:pt x="8339" y="21161"/>
                  <a:pt x="9444" y="21600"/>
                  <a:pt x="10800" y="21600"/>
                </a:cubicBezTo>
                <a:cubicBezTo>
                  <a:pt x="12156" y="21600"/>
                  <a:pt x="13261" y="21161"/>
                  <a:pt x="13261" y="20617"/>
                </a:cubicBezTo>
                <a:cubicBezTo>
                  <a:pt x="13261" y="20513"/>
                  <a:pt x="13236" y="20408"/>
                  <a:pt x="13161" y="20324"/>
                </a:cubicBezTo>
                <a:cubicBezTo>
                  <a:pt x="13111" y="20262"/>
                  <a:pt x="13060" y="20199"/>
                  <a:pt x="13010" y="20157"/>
                </a:cubicBezTo>
                <a:cubicBezTo>
                  <a:pt x="12885" y="20074"/>
                  <a:pt x="12734" y="19969"/>
                  <a:pt x="12533" y="19906"/>
                </a:cubicBezTo>
                <a:cubicBezTo>
                  <a:pt x="12131" y="19739"/>
                  <a:pt x="11830" y="19425"/>
                  <a:pt x="11780" y="19049"/>
                </a:cubicBezTo>
                <a:cubicBezTo>
                  <a:pt x="11780" y="19007"/>
                  <a:pt x="11780" y="18944"/>
                  <a:pt x="11780" y="18882"/>
                </a:cubicBezTo>
                <a:cubicBezTo>
                  <a:pt x="11780" y="18547"/>
                  <a:pt x="11930" y="18233"/>
                  <a:pt x="12156" y="17983"/>
                </a:cubicBezTo>
                <a:cubicBezTo>
                  <a:pt x="12181" y="17983"/>
                  <a:pt x="12181" y="17983"/>
                  <a:pt x="12181" y="17983"/>
                </a:cubicBezTo>
                <a:cubicBezTo>
                  <a:pt x="12633" y="17983"/>
                  <a:pt x="12633" y="17983"/>
                  <a:pt x="12633" y="17983"/>
                </a:cubicBezTo>
                <a:cubicBezTo>
                  <a:pt x="20595" y="17983"/>
                  <a:pt x="20595" y="17983"/>
                  <a:pt x="20595" y="17983"/>
                </a:cubicBezTo>
                <a:cubicBezTo>
                  <a:pt x="21148" y="17983"/>
                  <a:pt x="21600" y="17606"/>
                  <a:pt x="21600" y="17146"/>
                </a:cubicBezTo>
                <a:cubicBezTo>
                  <a:pt x="21600" y="10539"/>
                  <a:pt x="21600" y="10539"/>
                  <a:pt x="21600" y="10539"/>
                </a:cubicBezTo>
                <a:cubicBezTo>
                  <a:pt x="21374" y="10371"/>
                  <a:pt x="21374" y="10371"/>
                  <a:pt x="21374" y="10371"/>
                </a:cubicBezTo>
                <a:cubicBezTo>
                  <a:pt x="21123" y="10183"/>
                  <a:pt x="20821" y="10100"/>
                  <a:pt x="20495" y="10100"/>
                </a:cubicBezTo>
                <a:cubicBezTo>
                  <a:pt x="20445" y="10100"/>
                  <a:pt x="20394" y="10100"/>
                  <a:pt x="20344" y="10100"/>
                </a:cubicBezTo>
                <a:cubicBezTo>
                  <a:pt x="20018" y="10141"/>
                  <a:pt x="19741" y="10309"/>
                  <a:pt x="19591" y="10580"/>
                </a:cubicBezTo>
                <a:cubicBezTo>
                  <a:pt x="19490" y="10769"/>
                  <a:pt x="19365" y="10915"/>
                  <a:pt x="19214" y="11040"/>
                </a:cubicBezTo>
                <a:cubicBezTo>
                  <a:pt x="19139" y="11103"/>
                  <a:pt x="19063" y="11166"/>
                  <a:pt x="18963" y="11208"/>
                </a:cubicBezTo>
                <a:cubicBezTo>
                  <a:pt x="18787" y="11312"/>
                  <a:pt x="18611" y="11354"/>
                  <a:pt x="18435" y="11354"/>
                </a:cubicBezTo>
                <a:cubicBezTo>
                  <a:pt x="18435" y="11354"/>
                  <a:pt x="18435" y="11354"/>
                  <a:pt x="18435" y="11354"/>
                </a:cubicBezTo>
                <a:cubicBezTo>
                  <a:pt x="17958" y="11354"/>
                  <a:pt x="17556" y="11082"/>
                  <a:pt x="17255" y="10580"/>
                </a:cubicBezTo>
                <a:cubicBezTo>
                  <a:pt x="17004" y="10162"/>
                  <a:pt x="16878" y="9598"/>
                  <a:pt x="16878" y="8991"/>
                </a:cubicBezTo>
                <a:cubicBezTo>
                  <a:pt x="16878" y="7653"/>
                  <a:pt x="17531" y="6649"/>
                  <a:pt x="18435" y="6649"/>
                </a:cubicBezTo>
                <a:close/>
              </a:path>
            </a:pathLst>
          </a:custGeom>
          <a:solidFill>
            <a:schemeClr val="accent6">
              <a:hueOff val="13513096"/>
              <a:satOff val="-92324"/>
              <a:lumOff val="-42615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 marR="177800" indent="1905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16" name="Freeform 18"/>
          <p:cNvSpPr/>
          <p:nvPr/>
        </p:nvSpPr>
        <p:spPr>
          <a:xfrm>
            <a:off x="11570468" y="7259635"/>
            <a:ext cx="4090177" cy="3405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64" y="0"/>
                </a:moveTo>
                <a:cubicBezTo>
                  <a:pt x="13725" y="0"/>
                  <a:pt x="13725" y="0"/>
                  <a:pt x="13725" y="0"/>
                </a:cubicBezTo>
                <a:cubicBezTo>
                  <a:pt x="13725" y="25"/>
                  <a:pt x="13725" y="75"/>
                  <a:pt x="13725" y="100"/>
                </a:cubicBezTo>
                <a:cubicBezTo>
                  <a:pt x="13725" y="151"/>
                  <a:pt x="13725" y="201"/>
                  <a:pt x="13725" y="251"/>
                </a:cubicBezTo>
                <a:cubicBezTo>
                  <a:pt x="13745" y="578"/>
                  <a:pt x="13933" y="854"/>
                  <a:pt x="14205" y="1005"/>
                </a:cubicBezTo>
                <a:cubicBezTo>
                  <a:pt x="14372" y="1105"/>
                  <a:pt x="14539" y="1231"/>
                  <a:pt x="14644" y="1381"/>
                </a:cubicBezTo>
                <a:cubicBezTo>
                  <a:pt x="14727" y="1457"/>
                  <a:pt x="14790" y="1532"/>
                  <a:pt x="14832" y="1633"/>
                </a:cubicBezTo>
                <a:cubicBezTo>
                  <a:pt x="14915" y="1808"/>
                  <a:pt x="14957" y="1984"/>
                  <a:pt x="14957" y="2160"/>
                </a:cubicBezTo>
                <a:cubicBezTo>
                  <a:pt x="14957" y="2637"/>
                  <a:pt x="14685" y="3039"/>
                  <a:pt x="14205" y="3340"/>
                </a:cubicBezTo>
                <a:cubicBezTo>
                  <a:pt x="13766" y="3592"/>
                  <a:pt x="13202" y="3717"/>
                  <a:pt x="12617" y="3717"/>
                </a:cubicBezTo>
                <a:cubicBezTo>
                  <a:pt x="12617" y="3717"/>
                  <a:pt x="12617" y="3717"/>
                  <a:pt x="12617" y="3717"/>
                </a:cubicBezTo>
                <a:cubicBezTo>
                  <a:pt x="12032" y="3717"/>
                  <a:pt x="11468" y="3592"/>
                  <a:pt x="11030" y="3340"/>
                </a:cubicBezTo>
                <a:cubicBezTo>
                  <a:pt x="10549" y="3039"/>
                  <a:pt x="10278" y="2637"/>
                  <a:pt x="10278" y="2160"/>
                </a:cubicBezTo>
                <a:cubicBezTo>
                  <a:pt x="10278" y="1984"/>
                  <a:pt x="10320" y="1808"/>
                  <a:pt x="10403" y="1633"/>
                </a:cubicBezTo>
                <a:cubicBezTo>
                  <a:pt x="10445" y="1532"/>
                  <a:pt x="10508" y="1457"/>
                  <a:pt x="10591" y="1381"/>
                </a:cubicBezTo>
                <a:cubicBezTo>
                  <a:pt x="10696" y="1231"/>
                  <a:pt x="10863" y="1105"/>
                  <a:pt x="11030" y="1005"/>
                </a:cubicBezTo>
                <a:cubicBezTo>
                  <a:pt x="11301" y="854"/>
                  <a:pt x="11489" y="578"/>
                  <a:pt x="11510" y="251"/>
                </a:cubicBezTo>
                <a:cubicBezTo>
                  <a:pt x="11510" y="201"/>
                  <a:pt x="11510" y="151"/>
                  <a:pt x="11510" y="100"/>
                </a:cubicBezTo>
                <a:cubicBezTo>
                  <a:pt x="11510" y="75"/>
                  <a:pt x="11510" y="25"/>
                  <a:pt x="11510" y="0"/>
                </a:cubicBezTo>
                <a:cubicBezTo>
                  <a:pt x="4470" y="0"/>
                  <a:pt x="4470" y="0"/>
                  <a:pt x="4470" y="0"/>
                </a:cubicBezTo>
                <a:cubicBezTo>
                  <a:pt x="4011" y="0"/>
                  <a:pt x="3635" y="452"/>
                  <a:pt x="3635" y="1005"/>
                </a:cubicBezTo>
                <a:cubicBezTo>
                  <a:pt x="3635" y="8941"/>
                  <a:pt x="3635" y="8941"/>
                  <a:pt x="3635" y="8941"/>
                </a:cubicBezTo>
                <a:cubicBezTo>
                  <a:pt x="3635" y="9419"/>
                  <a:pt x="3635" y="9419"/>
                  <a:pt x="3635" y="9419"/>
                </a:cubicBezTo>
                <a:cubicBezTo>
                  <a:pt x="3384" y="9670"/>
                  <a:pt x="3071" y="9820"/>
                  <a:pt x="2716" y="9820"/>
                </a:cubicBezTo>
                <a:cubicBezTo>
                  <a:pt x="2653" y="9820"/>
                  <a:pt x="2611" y="9820"/>
                  <a:pt x="2549" y="9820"/>
                </a:cubicBezTo>
                <a:cubicBezTo>
                  <a:pt x="2173" y="9770"/>
                  <a:pt x="1859" y="9469"/>
                  <a:pt x="1713" y="9042"/>
                </a:cubicBezTo>
                <a:cubicBezTo>
                  <a:pt x="1629" y="8866"/>
                  <a:pt x="1546" y="8715"/>
                  <a:pt x="1441" y="8590"/>
                </a:cubicBezTo>
                <a:cubicBezTo>
                  <a:pt x="1400" y="8540"/>
                  <a:pt x="1337" y="8464"/>
                  <a:pt x="1295" y="8439"/>
                </a:cubicBezTo>
                <a:cubicBezTo>
                  <a:pt x="1191" y="8364"/>
                  <a:pt x="1107" y="8339"/>
                  <a:pt x="1003" y="8339"/>
                </a:cubicBezTo>
                <a:cubicBezTo>
                  <a:pt x="439" y="8339"/>
                  <a:pt x="0" y="9444"/>
                  <a:pt x="0" y="10800"/>
                </a:cubicBezTo>
                <a:cubicBezTo>
                  <a:pt x="0" y="12156"/>
                  <a:pt x="460" y="13261"/>
                  <a:pt x="1003" y="13261"/>
                </a:cubicBezTo>
                <a:cubicBezTo>
                  <a:pt x="1107" y="13261"/>
                  <a:pt x="1212" y="13236"/>
                  <a:pt x="1295" y="13161"/>
                </a:cubicBezTo>
                <a:cubicBezTo>
                  <a:pt x="1358" y="13111"/>
                  <a:pt x="1400" y="13060"/>
                  <a:pt x="1462" y="13010"/>
                </a:cubicBezTo>
                <a:cubicBezTo>
                  <a:pt x="1546" y="12885"/>
                  <a:pt x="1629" y="12734"/>
                  <a:pt x="1713" y="12533"/>
                </a:cubicBezTo>
                <a:cubicBezTo>
                  <a:pt x="1880" y="12131"/>
                  <a:pt x="2173" y="11830"/>
                  <a:pt x="2549" y="11780"/>
                </a:cubicBezTo>
                <a:cubicBezTo>
                  <a:pt x="2611" y="11780"/>
                  <a:pt x="2653" y="11780"/>
                  <a:pt x="2716" y="11780"/>
                </a:cubicBezTo>
                <a:cubicBezTo>
                  <a:pt x="3071" y="11780"/>
                  <a:pt x="3384" y="11930"/>
                  <a:pt x="3635" y="12181"/>
                </a:cubicBezTo>
                <a:cubicBezTo>
                  <a:pt x="3635" y="12181"/>
                  <a:pt x="3635" y="12181"/>
                  <a:pt x="3635" y="12181"/>
                </a:cubicBezTo>
                <a:cubicBezTo>
                  <a:pt x="3635" y="12633"/>
                  <a:pt x="3635" y="12633"/>
                  <a:pt x="3635" y="12633"/>
                </a:cubicBezTo>
                <a:cubicBezTo>
                  <a:pt x="3635" y="20595"/>
                  <a:pt x="3635" y="20595"/>
                  <a:pt x="3635" y="20595"/>
                </a:cubicBezTo>
                <a:cubicBezTo>
                  <a:pt x="3635" y="21148"/>
                  <a:pt x="4011" y="21600"/>
                  <a:pt x="4470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11239" y="21374"/>
                  <a:pt x="11239" y="21374"/>
                  <a:pt x="11239" y="21374"/>
                </a:cubicBezTo>
                <a:cubicBezTo>
                  <a:pt x="11427" y="21123"/>
                  <a:pt x="11510" y="20821"/>
                  <a:pt x="11510" y="20495"/>
                </a:cubicBezTo>
                <a:cubicBezTo>
                  <a:pt x="11510" y="20445"/>
                  <a:pt x="11510" y="20394"/>
                  <a:pt x="11510" y="20344"/>
                </a:cubicBezTo>
                <a:cubicBezTo>
                  <a:pt x="11489" y="20018"/>
                  <a:pt x="11301" y="19741"/>
                  <a:pt x="11030" y="19591"/>
                </a:cubicBezTo>
                <a:cubicBezTo>
                  <a:pt x="10863" y="19490"/>
                  <a:pt x="10696" y="19365"/>
                  <a:pt x="10570" y="19214"/>
                </a:cubicBezTo>
                <a:cubicBezTo>
                  <a:pt x="10508" y="19139"/>
                  <a:pt x="10445" y="19063"/>
                  <a:pt x="10403" y="18963"/>
                </a:cubicBezTo>
                <a:cubicBezTo>
                  <a:pt x="10320" y="18787"/>
                  <a:pt x="10278" y="18611"/>
                  <a:pt x="10278" y="18435"/>
                </a:cubicBezTo>
                <a:cubicBezTo>
                  <a:pt x="10257" y="17556"/>
                  <a:pt x="11280" y="16878"/>
                  <a:pt x="12617" y="16878"/>
                </a:cubicBezTo>
                <a:cubicBezTo>
                  <a:pt x="12617" y="16878"/>
                  <a:pt x="12617" y="16878"/>
                  <a:pt x="12617" y="16878"/>
                </a:cubicBezTo>
                <a:cubicBezTo>
                  <a:pt x="13954" y="16878"/>
                  <a:pt x="14957" y="17531"/>
                  <a:pt x="14957" y="18435"/>
                </a:cubicBezTo>
                <a:cubicBezTo>
                  <a:pt x="14957" y="18611"/>
                  <a:pt x="14915" y="18787"/>
                  <a:pt x="14832" y="18963"/>
                </a:cubicBezTo>
                <a:cubicBezTo>
                  <a:pt x="14790" y="19063"/>
                  <a:pt x="14727" y="19139"/>
                  <a:pt x="14644" y="19214"/>
                </a:cubicBezTo>
                <a:cubicBezTo>
                  <a:pt x="14539" y="19365"/>
                  <a:pt x="14372" y="19490"/>
                  <a:pt x="14205" y="19591"/>
                </a:cubicBezTo>
                <a:cubicBezTo>
                  <a:pt x="13933" y="19741"/>
                  <a:pt x="13745" y="20018"/>
                  <a:pt x="13725" y="20344"/>
                </a:cubicBezTo>
                <a:cubicBezTo>
                  <a:pt x="13725" y="20394"/>
                  <a:pt x="13725" y="20445"/>
                  <a:pt x="13725" y="20495"/>
                </a:cubicBezTo>
                <a:cubicBezTo>
                  <a:pt x="13725" y="20495"/>
                  <a:pt x="13725" y="20495"/>
                  <a:pt x="13725" y="20495"/>
                </a:cubicBezTo>
                <a:cubicBezTo>
                  <a:pt x="13725" y="20821"/>
                  <a:pt x="13808" y="21123"/>
                  <a:pt x="13996" y="21374"/>
                </a:cubicBezTo>
                <a:cubicBezTo>
                  <a:pt x="14142" y="21600"/>
                  <a:pt x="14142" y="21600"/>
                  <a:pt x="14142" y="21600"/>
                </a:cubicBezTo>
                <a:cubicBezTo>
                  <a:pt x="20764" y="21600"/>
                  <a:pt x="20764" y="21600"/>
                  <a:pt x="20764" y="21600"/>
                </a:cubicBezTo>
                <a:cubicBezTo>
                  <a:pt x="21224" y="21600"/>
                  <a:pt x="21600" y="21148"/>
                  <a:pt x="21600" y="20595"/>
                </a:cubicBezTo>
                <a:cubicBezTo>
                  <a:pt x="21600" y="1005"/>
                  <a:pt x="21600" y="1005"/>
                  <a:pt x="21600" y="1005"/>
                </a:cubicBezTo>
                <a:cubicBezTo>
                  <a:pt x="21600" y="452"/>
                  <a:pt x="21224" y="0"/>
                  <a:pt x="2076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 marR="177800" indent="1905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17" name="Freeform 19"/>
          <p:cNvSpPr/>
          <p:nvPr/>
        </p:nvSpPr>
        <p:spPr>
          <a:xfrm>
            <a:off x="8698642" y="3694957"/>
            <a:ext cx="4090176" cy="3405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597" y="8339"/>
                </a:moveTo>
                <a:cubicBezTo>
                  <a:pt x="20493" y="8339"/>
                  <a:pt x="20409" y="8364"/>
                  <a:pt x="20305" y="8439"/>
                </a:cubicBezTo>
                <a:cubicBezTo>
                  <a:pt x="20263" y="8489"/>
                  <a:pt x="20200" y="8540"/>
                  <a:pt x="20159" y="8590"/>
                </a:cubicBezTo>
                <a:cubicBezTo>
                  <a:pt x="20054" y="8715"/>
                  <a:pt x="19971" y="8866"/>
                  <a:pt x="19908" y="9067"/>
                </a:cubicBezTo>
                <a:cubicBezTo>
                  <a:pt x="19741" y="9469"/>
                  <a:pt x="19427" y="9770"/>
                  <a:pt x="19051" y="9820"/>
                </a:cubicBezTo>
                <a:cubicBezTo>
                  <a:pt x="18989" y="9820"/>
                  <a:pt x="18947" y="9820"/>
                  <a:pt x="18884" y="9820"/>
                </a:cubicBezTo>
                <a:cubicBezTo>
                  <a:pt x="18529" y="9820"/>
                  <a:pt x="18216" y="9670"/>
                  <a:pt x="17965" y="9419"/>
                </a:cubicBezTo>
                <a:cubicBezTo>
                  <a:pt x="17965" y="8967"/>
                  <a:pt x="17965" y="8967"/>
                  <a:pt x="17965" y="8967"/>
                </a:cubicBezTo>
                <a:cubicBezTo>
                  <a:pt x="17965" y="1005"/>
                  <a:pt x="17965" y="1005"/>
                  <a:pt x="17965" y="1005"/>
                </a:cubicBezTo>
                <a:cubicBezTo>
                  <a:pt x="17965" y="452"/>
                  <a:pt x="17589" y="0"/>
                  <a:pt x="17130" y="0"/>
                </a:cubicBezTo>
                <a:cubicBezTo>
                  <a:pt x="10508" y="0"/>
                  <a:pt x="10508" y="0"/>
                  <a:pt x="10508" y="0"/>
                </a:cubicBezTo>
                <a:cubicBezTo>
                  <a:pt x="10361" y="201"/>
                  <a:pt x="10361" y="201"/>
                  <a:pt x="10361" y="201"/>
                </a:cubicBezTo>
                <a:cubicBezTo>
                  <a:pt x="10173" y="452"/>
                  <a:pt x="10090" y="753"/>
                  <a:pt x="10090" y="1080"/>
                </a:cubicBezTo>
                <a:cubicBezTo>
                  <a:pt x="10090" y="1130"/>
                  <a:pt x="10090" y="1180"/>
                  <a:pt x="10090" y="1231"/>
                </a:cubicBezTo>
                <a:cubicBezTo>
                  <a:pt x="10111" y="1557"/>
                  <a:pt x="10299" y="1833"/>
                  <a:pt x="10570" y="1984"/>
                </a:cubicBezTo>
                <a:cubicBezTo>
                  <a:pt x="10737" y="2085"/>
                  <a:pt x="10904" y="2210"/>
                  <a:pt x="11009" y="2361"/>
                </a:cubicBezTo>
                <a:cubicBezTo>
                  <a:pt x="11092" y="2436"/>
                  <a:pt x="11155" y="2512"/>
                  <a:pt x="11197" y="2612"/>
                </a:cubicBezTo>
                <a:cubicBezTo>
                  <a:pt x="11280" y="2788"/>
                  <a:pt x="11322" y="2964"/>
                  <a:pt x="11322" y="3140"/>
                </a:cubicBezTo>
                <a:cubicBezTo>
                  <a:pt x="11322" y="4019"/>
                  <a:pt x="10320" y="4697"/>
                  <a:pt x="8983" y="4697"/>
                </a:cubicBezTo>
                <a:cubicBezTo>
                  <a:pt x="7646" y="4697"/>
                  <a:pt x="6643" y="4019"/>
                  <a:pt x="6643" y="3140"/>
                </a:cubicBezTo>
                <a:cubicBezTo>
                  <a:pt x="6643" y="2964"/>
                  <a:pt x="6685" y="2788"/>
                  <a:pt x="6768" y="2612"/>
                </a:cubicBezTo>
                <a:cubicBezTo>
                  <a:pt x="6810" y="2512"/>
                  <a:pt x="6873" y="2436"/>
                  <a:pt x="6956" y="2361"/>
                </a:cubicBezTo>
                <a:cubicBezTo>
                  <a:pt x="7061" y="2210"/>
                  <a:pt x="7228" y="2085"/>
                  <a:pt x="7395" y="1984"/>
                </a:cubicBezTo>
                <a:cubicBezTo>
                  <a:pt x="7667" y="1833"/>
                  <a:pt x="7855" y="1557"/>
                  <a:pt x="7875" y="1231"/>
                </a:cubicBezTo>
                <a:cubicBezTo>
                  <a:pt x="7875" y="1180"/>
                  <a:pt x="7875" y="1130"/>
                  <a:pt x="7875" y="1080"/>
                </a:cubicBezTo>
                <a:cubicBezTo>
                  <a:pt x="7875" y="753"/>
                  <a:pt x="7792" y="452"/>
                  <a:pt x="7604" y="201"/>
                </a:cubicBezTo>
                <a:cubicBezTo>
                  <a:pt x="7458" y="0"/>
                  <a:pt x="7458" y="0"/>
                  <a:pt x="7458" y="0"/>
                </a:cubicBezTo>
                <a:cubicBezTo>
                  <a:pt x="836" y="0"/>
                  <a:pt x="836" y="0"/>
                  <a:pt x="836" y="0"/>
                </a:cubicBezTo>
                <a:cubicBezTo>
                  <a:pt x="376" y="0"/>
                  <a:pt x="0" y="452"/>
                  <a:pt x="0" y="1005"/>
                </a:cubicBezTo>
                <a:cubicBezTo>
                  <a:pt x="0" y="20595"/>
                  <a:pt x="0" y="20595"/>
                  <a:pt x="0" y="20595"/>
                </a:cubicBezTo>
                <a:cubicBezTo>
                  <a:pt x="0" y="21148"/>
                  <a:pt x="376" y="21600"/>
                  <a:pt x="836" y="21600"/>
                </a:cubicBezTo>
                <a:cubicBezTo>
                  <a:pt x="4366" y="21600"/>
                  <a:pt x="4366" y="21600"/>
                  <a:pt x="4366" y="21600"/>
                </a:cubicBezTo>
                <a:cubicBezTo>
                  <a:pt x="7437" y="21600"/>
                  <a:pt x="7437" y="21600"/>
                  <a:pt x="7437" y="21600"/>
                </a:cubicBezTo>
                <a:cubicBezTo>
                  <a:pt x="7875" y="21600"/>
                  <a:pt x="7875" y="21600"/>
                  <a:pt x="7875" y="21600"/>
                </a:cubicBezTo>
                <a:cubicBezTo>
                  <a:pt x="7875" y="21575"/>
                  <a:pt x="7875" y="21550"/>
                  <a:pt x="7875" y="21525"/>
                </a:cubicBezTo>
                <a:cubicBezTo>
                  <a:pt x="7875" y="21474"/>
                  <a:pt x="7875" y="21424"/>
                  <a:pt x="7875" y="21374"/>
                </a:cubicBezTo>
                <a:cubicBezTo>
                  <a:pt x="7855" y="21047"/>
                  <a:pt x="7667" y="20771"/>
                  <a:pt x="7395" y="20620"/>
                </a:cubicBezTo>
                <a:cubicBezTo>
                  <a:pt x="7228" y="20520"/>
                  <a:pt x="7061" y="20394"/>
                  <a:pt x="6956" y="20269"/>
                </a:cubicBezTo>
                <a:cubicBezTo>
                  <a:pt x="6873" y="20168"/>
                  <a:pt x="6810" y="20093"/>
                  <a:pt x="6768" y="19993"/>
                </a:cubicBezTo>
                <a:cubicBezTo>
                  <a:pt x="6685" y="19817"/>
                  <a:pt x="6643" y="19641"/>
                  <a:pt x="6643" y="19465"/>
                </a:cubicBezTo>
                <a:cubicBezTo>
                  <a:pt x="6643" y="18586"/>
                  <a:pt x="7646" y="17908"/>
                  <a:pt x="8983" y="17908"/>
                </a:cubicBezTo>
                <a:cubicBezTo>
                  <a:pt x="8983" y="17908"/>
                  <a:pt x="8983" y="17908"/>
                  <a:pt x="8983" y="17908"/>
                </a:cubicBezTo>
                <a:cubicBezTo>
                  <a:pt x="10320" y="17908"/>
                  <a:pt x="11322" y="18586"/>
                  <a:pt x="11322" y="19465"/>
                </a:cubicBezTo>
                <a:cubicBezTo>
                  <a:pt x="11322" y="19641"/>
                  <a:pt x="11280" y="19817"/>
                  <a:pt x="11197" y="19993"/>
                </a:cubicBezTo>
                <a:cubicBezTo>
                  <a:pt x="11155" y="20093"/>
                  <a:pt x="11092" y="20168"/>
                  <a:pt x="11030" y="20244"/>
                </a:cubicBezTo>
                <a:cubicBezTo>
                  <a:pt x="10904" y="20394"/>
                  <a:pt x="10737" y="20520"/>
                  <a:pt x="10570" y="20620"/>
                </a:cubicBezTo>
                <a:cubicBezTo>
                  <a:pt x="10299" y="20771"/>
                  <a:pt x="10111" y="21047"/>
                  <a:pt x="10090" y="21374"/>
                </a:cubicBezTo>
                <a:cubicBezTo>
                  <a:pt x="10090" y="21424"/>
                  <a:pt x="10090" y="21474"/>
                  <a:pt x="10090" y="21525"/>
                </a:cubicBezTo>
                <a:cubicBezTo>
                  <a:pt x="10090" y="21550"/>
                  <a:pt x="10090" y="21575"/>
                  <a:pt x="10090" y="21600"/>
                </a:cubicBezTo>
                <a:cubicBezTo>
                  <a:pt x="10508" y="21600"/>
                  <a:pt x="10508" y="21600"/>
                  <a:pt x="10508" y="21600"/>
                </a:cubicBezTo>
                <a:cubicBezTo>
                  <a:pt x="13056" y="21600"/>
                  <a:pt x="13056" y="21600"/>
                  <a:pt x="13056" y="21600"/>
                </a:cubicBezTo>
                <a:cubicBezTo>
                  <a:pt x="17130" y="21600"/>
                  <a:pt x="17130" y="21600"/>
                  <a:pt x="17130" y="21600"/>
                </a:cubicBezTo>
                <a:cubicBezTo>
                  <a:pt x="17589" y="21600"/>
                  <a:pt x="17965" y="21148"/>
                  <a:pt x="17965" y="20595"/>
                </a:cubicBezTo>
                <a:cubicBezTo>
                  <a:pt x="17965" y="12633"/>
                  <a:pt x="17965" y="12633"/>
                  <a:pt x="17965" y="12633"/>
                </a:cubicBezTo>
                <a:cubicBezTo>
                  <a:pt x="17965" y="12181"/>
                  <a:pt x="17965" y="12181"/>
                  <a:pt x="17965" y="12181"/>
                </a:cubicBezTo>
                <a:cubicBezTo>
                  <a:pt x="18216" y="11930"/>
                  <a:pt x="18529" y="11780"/>
                  <a:pt x="18884" y="11780"/>
                </a:cubicBezTo>
                <a:cubicBezTo>
                  <a:pt x="18947" y="11780"/>
                  <a:pt x="18989" y="11780"/>
                  <a:pt x="19051" y="11780"/>
                </a:cubicBezTo>
                <a:cubicBezTo>
                  <a:pt x="19427" y="11830"/>
                  <a:pt x="19741" y="12131"/>
                  <a:pt x="19908" y="12533"/>
                </a:cubicBezTo>
                <a:cubicBezTo>
                  <a:pt x="19971" y="12734"/>
                  <a:pt x="20054" y="12885"/>
                  <a:pt x="20159" y="13010"/>
                </a:cubicBezTo>
                <a:cubicBezTo>
                  <a:pt x="20200" y="13060"/>
                  <a:pt x="20263" y="13111"/>
                  <a:pt x="20305" y="13161"/>
                </a:cubicBezTo>
                <a:cubicBezTo>
                  <a:pt x="20409" y="13236"/>
                  <a:pt x="20493" y="13261"/>
                  <a:pt x="20597" y="13261"/>
                </a:cubicBezTo>
                <a:cubicBezTo>
                  <a:pt x="21161" y="13261"/>
                  <a:pt x="21600" y="12156"/>
                  <a:pt x="21600" y="10800"/>
                </a:cubicBezTo>
                <a:cubicBezTo>
                  <a:pt x="21600" y="9444"/>
                  <a:pt x="21161" y="8339"/>
                  <a:pt x="20597" y="833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 marR="177800" indent="1905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18" name="Freeform 20"/>
          <p:cNvSpPr/>
          <p:nvPr/>
        </p:nvSpPr>
        <p:spPr>
          <a:xfrm>
            <a:off x="10067611" y="6628703"/>
            <a:ext cx="664404" cy="47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14" y="21055"/>
                </a:moveTo>
                <a:cubicBezTo>
                  <a:pt x="14014" y="20511"/>
                  <a:pt x="14014" y="19966"/>
                  <a:pt x="14014" y="19422"/>
                </a:cubicBezTo>
                <a:cubicBezTo>
                  <a:pt x="14400" y="15429"/>
                  <a:pt x="16200" y="11798"/>
                  <a:pt x="18900" y="9983"/>
                </a:cubicBezTo>
                <a:cubicBezTo>
                  <a:pt x="19800" y="9439"/>
                  <a:pt x="20314" y="8894"/>
                  <a:pt x="20829" y="8168"/>
                </a:cubicBezTo>
                <a:cubicBezTo>
                  <a:pt x="21086" y="7987"/>
                  <a:pt x="21214" y="7624"/>
                  <a:pt x="21343" y="7261"/>
                </a:cubicBezTo>
                <a:cubicBezTo>
                  <a:pt x="21600" y="6897"/>
                  <a:pt x="21600" y="6534"/>
                  <a:pt x="21600" y="6171"/>
                </a:cubicBezTo>
                <a:cubicBezTo>
                  <a:pt x="21600" y="3630"/>
                  <a:pt x="17486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114" y="0"/>
                  <a:pt x="0" y="3630"/>
                  <a:pt x="0" y="6171"/>
                </a:cubicBezTo>
                <a:cubicBezTo>
                  <a:pt x="0" y="6534"/>
                  <a:pt x="0" y="6897"/>
                  <a:pt x="257" y="7261"/>
                </a:cubicBezTo>
                <a:cubicBezTo>
                  <a:pt x="386" y="7624"/>
                  <a:pt x="514" y="7987"/>
                  <a:pt x="771" y="8168"/>
                </a:cubicBezTo>
                <a:cubicBezTo>
                  <a:pt x="1286" y="8894"/>
                  <a:pt x="1929" y="9439"/>
                  <a:pt x="2700" y="9983"/>
                </a:cubicBezTo>
                <a:cubicBezTo>
                  <a:pt x="5400" y="11798"/>
                  <a:pt x="7200" y="15429"/>
                  <a:pt x="7586" y="19422"/>
                </a:cubicBezTo>
                <a:cubicBezTo>
                  <a:pt x="7586" y="19966"/>
                  <a:pt x="7586" y="20511"/>
                  <a:pt x="7586" y="21055"/>
                </a:cubicBezTo>
                <a:cubicBezTo>
                  <a:pt x="7586" y="21237"/>
                  <a:pt x="7586" y="21418"/>
                  <a:pt x="7586" y="21600"/>
                </a:cubicBezTo>
                <a:cubicBezTo>
                  <a:pt x="14014" y="21600"/>
                  <a:pt x="14014" y="21600"/>
                  <a:pt x="14014" y="21600"/>
                </a:cubicBezTo>
                <a:cubicBezTo>
                  <a:pt x="14014" y="21418"/>
                  <a:pt x="14014" y="21237"/>
                  <a:pt x="14014" y="21055"/>
                </a:cubicBezTo>
                <a:close/>
              </a:path>
            </a:pathLst>
          </a:custGeom>
          <a:solidFill>
            <a:srgbClr val="C6BDB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lnSpc>
                <a:spcPct val="100000"/>
              </a:lnSpc>
              <a:spcBef>
                <a:spcPts val="0"/>
              </a:spcBef>
              <a:defRPr baseline="0" sz="1300">
                <a:solidFill>
                  <a:srgbClr val="262626"/>
                </a:solidFill>
              </a:defRPr>
            </a:pPr>
          </a:p>
        </p:txBody>
      </p:sp>
      <p:sp>
        <p:nvSpPr>
          <p:cNvPr id="119" name="Freeform 21"/>
          <p:cNvSpPr/>
          <p:nvPr/>
        </p:nvSpPr>
        <p:spPr>
          <a:xfrm>
            <a:off x="8698642" y="6573478"/>
            <a:ext cx="3402343" cy="4091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15" y="10267"/>
                </a:moveTo>
                <a:cubicBezTo>
                  <a:pt x="19440" y="10267"/>
                  <a:pt x="19440" y="10267"/>
                  <a:pt x="19440" y="10267"/>
                </a:cubicBezTo>
                <a:cubicBezTo>
                  <a:pt x="19616" y="10267"/>
                  <a:pt x="19792" y="10309"/>
                  <a:pt x="19967" y="10392"/>
                </a:cubicBezTo>
                <a:cubicBezTo>
                  <a:pt x="20043" y="10434"/>
                  <a:pt x="20143" y="10497"/>
                  <a:pt x="20219" y="10560"/>
                </a:cubicBezTo>
                <a:cubicBezTo>
                  <a:pt x="20369" y="10685"/>
                  <a:pt x="20495" y="10852"/>
                  <a:pt x="20595" y="11020"/>
                </a:cubicBezTo>
                <a:cubicBezTo>
                  <a:pt x="20746" y="11291"/>
                  <a:pt x="21022" y="11459"/>
                  <a:pt x="21349" y="11500"/>
                </a:cubicBezTo>
                <a:cubicBezTo>
                  <a:pt x="21399" y="11500"/>
                  <a:pt x="21449" y="11500"/>
                  <a:pt x="21500" y="11500"/>
                </a:cubicBezTo>
                <a:cubicBezTo>
                  <a:pt x="21500" y="11500"/>
                  <a:pt x="21500" y="11500"/>
                  <a:pt x="21500" y="11500"/>
                </a:cubicBezTo>
                <a:cubicBezTo>
                  <a:pt x="21525" y="11500"/>
                  <a:pt x="21575" y="11500"/>
                  <a:pt x="21600" y="11500"/>
                </a:cubicBezTo>
                <a:cubicBezTo>
                  <a:pt x="21600" y="4454"/>
                  <a:pt x="21600" y="4454"/>
                  <a:pt x="21600" y="4454"/>
                </a:cubicBezTo>
                <a:cubicBezTo>
                  <a:pt x="21600" y="3994"/>
                  <a:pt x="21148" y="3617"/>
                  <a:pt x="20595" y="3617"/>
                </a:cubicBezTo>
                <a:cubicBezTo>
                  <a:pt x="12156" y="3617"/>
                  <a:pt x="12156" y="3617"/>
                  <a:pt x="12156" y="3617"/>
                </a:cubicBezTo>
                <a:cubicBezTo>
                  <a:pt x="11930" y="3367"/>
                  <a:pt x="11780" y="3053"/>
                  <a:pt x="11780" y="2718"/>
                </a:cubicBezTo>
                <a:cubicBezTo>
                  <a:pt x="11780" y="2656"/>
                  <a:pt x="11780" y="2614"/>
                  <a:pt x="11780" y="2551"/>
                </a:cubicBezTo>
                <a:cubicBezTo>
                  <a:pt x="11830" y="2175"/>
                  <a:pt x="12131" y="1861"/>
                  <a:pt x="12558" y="1715"/>
                </a:cubicBezTo>
                <a:cubicBezTo>
                  <a:pt x="12734" y="1631"/>
                  <a:pt x="12885" y="1547"/>
                  <a:pt x="13010" y="1443"/>
                </a:cubicBezTo>
                <a:cubicBezTo>
                  <a:pt x="13060" y="1401"/>
                  <a:pt x="13136" y="1338"/>
                  <a:pt x="13161" y="1296"/>
                </a:cubicBezTo>
                <a:cubicBezTo>
                  <a:pt x="13236" y="1192"/>
                  <a:pt x="13261" y="1108"/>
                  <a:pt x="13261" y="1004"/>
                </a:cubicBezTo>
                <a:cubicBezTo>
                  <a:pt x="13261" y="439"/>
                  <a:pt x="12156" y="0"/>
                  <a:pt x="10800" y="0"/>
                </a:cubicBezTo>
                <a:cubicBezTo>
                  <a:pt x="9444" y="0"/>
                  <a:pt x="8339" y="460"/>
                  <a:pt x="8339" y="1004"/>
                </a:cubicBezTo>
                <a:cubicBezTo>
                  <a:pt x="8339" y="1108"/>
                  <a:pt x="8364" y="1192"/>
                  <a:pt x="8439" y="1296"/>
                </a:cubicBezTo>
                <a:cubicBezTo>
                  <a:pt x="8489" y="1338"/>
                  <a:pt x="8540" y="1401"/>
                  <a:pt x="8590" y="1443"/>
                </a:cubicBezTo>
                <a:cubicBezTo>
                  <a:pt x="8715" y="1547"/>
                  <a:pt x="8866" y="1631"/>
                  <a:pt x="9067" y="1715"/>
                </a:cubicBezTo>
                <a:cubicBezTo>
                  <a:pt x="9469" y="1861"/>
                  <a:pt x="9770" y="2175"/>
                  <a:pt x="9820" y="2551"/>
                </a:cubicBezTo>
                <a:cubicBezTo>
                  <a:pt x="9820" y="2614"/>
                  <a:pt x="9820" y="2656"/>
                  <a:pt x="9820" y="2718"/>
                </a:cubicBezTo>
                <a:cubicBezTo>
                  <a:pt x="9820" y="3053"/>
                  <a:pt x="9695" y="3367"/>
                  <a:pt x="9444" y="3617"/>
                </a:cubicBezTo>
                <a:cubicBezTo>
                  <a:pt x="1005" y="3617"/>
                  <a:pt x="1005" y="3617"/>
                  <a:pt x="1005" y="3617"/>
                </a:cubicBezTo>
                <a:cubicBezTo>
                  <a:pt x="452" y="3617"/>
                  <a:pt x="0" y="3994"/>
                  <a:pt x="0" y="4454"/>
                </a:cubicBezTo>
                <a:cubicBezTo>
                  <a:pt x="0" y="11124"/>
                  <a:pt x="0" y="11124"/>
                  <a:pt x="0" y="11124"/>
                </a:cubicBezTo>
                <a:cubicBezTo>
                  <a:pt x="176" y="11250"/>
                  <a:pt x="176" y="11250"/>
                  <a:pt x="176" y="11250"/>
                </a:cubicBezTo>
                <a:cubicBezTo>
                  <a:pt x="452" y="11417"/>
                  <a:pt x="753" y="11521"/>
                  <a:pt x="1080" y="11521"/>
                </a:cubicBezTo>
                <a:cubicBezTo>
                  <a:pt x="1130" y="11521"/>
                  <a:pt x="1180" y="11521"/>
                  <a:pt x="1231" y="11500"/>
                </a:cubicBezTo>
                <a:cubicBezTo>
                  <a:pt x="1532" y="11480"/>
                  <a:pt x="1808" y="11291"/>
                  <a:pt x="1959" y="11040"/>
                </a:cubicBezTo>
                <a:cubicBezTo>
                  <a:pt x="2085" y="10852"/>
                  <a:pt x="2185" y="10685"/>
                  <a:pt x="2336" y="10580"/>
                </a:cubicBezTo>
                <a:cubicBezTo>
                  <a:pt x="2411" y="10497"/>
                  <a:pt x="2512" y="10434"/>
                  <a:pt x="2587" y="10392"/>
                </a:cubicBezTo>
                <a:cubicBezTo>
                  <a:pt x="2763" y="10309"/>
                  <a:pt x="2939" y="10267"/>
                  <a:pt x="3140" y="10267"/>
                </a:cubicBezTo>
                <a:cubicBezTo>
                  <a:pt x="3140" y="10267"/>
                  <a:pt x="3140" y="10267"/>
                  <a:pt x="3140" y="10267"/>
                </a:cubicBezTo>
                <a:cubicBezTo>
                  <a:pt x="4019" y="10267"/>
                  <a:pt x="4672" y="11270"/>
                  <a:pt x="4697" y="12609"/>
                </a:cubicBezTo>
                <a:cubicBezTo>
                  <a:pt x="4697" y="13194"/>
                  <a:pt x="4546" y="13759"/>
                  <a:pt x="4320" y="14177"/>
                </a:cubicBezTo>
                <a:cubicBezTo>
                  <a:pt x="4019" y="14679"/>
                  <a:pt x="3617" y="14951"/>
                  <a:pt x="3165" y="14951"/>
                </a:cubicBezTo>
                <a:cubicBezTo>
                  <a:pt x="3140" y="14951"/>
                  <a:pt x="3140" y="14951"/>
                  <a:pt x="3140" y="14951"/>
                </a:cubicBezTo>
                <a:cubicBezTo>
                  <a:pt x="2964" y="14951"/>
                  <a:pt x="2788" y="14909"/>
                  <a:pt x="2612" y="14825"/>
                </a:cubicBezTo>
                <a:cubicBezTo>
                  <a:pt x="2537" y="14783"/>
                  <a:pt x="2436" y="14721"/>
                  <a:pt x="2361" y="14658"/>
                </a:cubicBezTo>
                <a:cubicBezTo>
                  <a:pt x="2210" y="14532"/>
                  <a:pt x="2085" y="14365"/>
                  <a:pt x="1984" y="14198"/>
                </a:cubicBezTo>
                <a:cubicBezTo>
                  <a:pt x="1833" y="13926"/>
                  <a:pt x="1557" y="13759"/>
                  <a:pt x="1231" y="13717"/>
                </a:cubicBezTo>
                <a:cubicBezTo>
                  <a:pt x="1180" y="13717"/>
                  <a:pt x="1130" y="13717"/>
                  <a:pt x="1080" y="13717"/>
                </a:cubicBezTo>
                <a:cubicBezTo>
                  <a:pt x="1080" y="13717"/>
                  <a:pt x="1080" y="13717"/>
                  <a:pt x="1080" y="13717"/>
                </a:cubicBezTo>
                <a:cubicBezTo>
                  <a:pt x="753" y="13717"/>
                  <a:pt x="452" y="13821"/>
                  <a:pt x="201" y="13989"/>
                </a:cubicBezTo>
                <a:cubicBezTo>
                  <a:pt x="0" y="14135"/>
                  <a:pt x="0" y="14135"/>
                  <a:pt x="0" y="14135"/>
                </a:cubicBezTo>
                <a:cubicBezTo>
                  <a:pt x="0" y="20764"/>
                  <a:pt x="0" y="20764"/>
                  <a:pt x="0" y="20764"/>
                </a:cubicBezTo>
                <a:cubicBezTo>
                  <a:pt x="0" y="21224"/>
                  <a:pt x="452" y="21600"/>
                  <a:pt x="1005" y="21600"/>
                </a:cubicBezTo>
                <a:cubicBezTo>
                  <a:pt x="9017" y="21600"/>
                  <a:pt x="9017" y="21600"/>
                  <a:pt x="9017" y="21600"/>
                </a:cubicBezTo>
                <a:cubicBezTo>
                  <a:pt x="12633" y="21600"/>
                  <a:pt x="12633" y="21600"/>
                  <a:pt x="12633" y="21600"/>
                </a:cubicBezTo>
                <a:cubicBezTo>
                  <a:pt x="20595" y="21600"/>
                  <a:pt x="20595" y="21600"/>
                  <a:pt x="20595" y="21600"/>
                </a:cubicBezTo>
                <a:cubicBezTo>
                  <a:pt x="21148" y="21600"/>
                  <a:pt x="21600" y="21224"/>
                  <a:pt x="21600" y="20764"/>
                </a:cubicBezTo>
                <a:cubicBezTo>
                  <a:pt x="21600" y="13717"/>
                  <a:pt x="21600" y="13717"/>
                  <a:pt x="21600" y="13717"/>
                </a:cubicBezTo>
                <a:cubicBezTo>
                  <a:pt x="21575" y="13717"/>
                  <a:pt x="21525" y="13717"/>
                  <a:pt x="21500" y="13717"/>
                </a:cubicBezTo>
                <a:cubicBezTo>
                  <a:pt x="21449" y="13717"/>
                  <a:pt x="21399" y="13717"/>
                  <a:pt x="21349" y="13717"/>
                </a:cubicBezTo>
                <a:cubicBezTo>
                  <a:pt x="21022" y="13738"/>
                  <a:pt x="20746" y="13926"/>
                  <a:pt x="20595" y="14198"/>
                </a:cubicBezTo>
                <a:cubicBezTo>
                  <a:pt x="20495" y="14365"/>
                  <a:pt x="20369" y="14532"/>
                  <a:pt x="20219" y="14637"/>
                </a:cubicBezTo>
                <a:cubicBezTo>
                  <a:pt x="20143" y="14721"/>
                  <a:pt x="20068" y="14783"/>
                  <a:pt x="19967" y="14825"/>
                </a:cubicBezTo>
                <a:cubicBezTo>
                  <a:pt x="19792" y="14909"/>
                  <a:pt x="19616" y="14951"/>
                  <a:pt x="19440" y="14951"/>
                </a:cubicBezTo>
                <a:cubicBezTo>
                  <a:pt x="19440" y="14951"/>
                  <a:pt x="19440" y="14951"/>
                  <a:pt x="19440" y="14951"/>
                </a:cubicBezTo>
                <a:cubicBezTo>
                  <a:pt x="18963" y="14951"/>
                  <a:pt x="18561" y="14679"/>
                  <a:pt x="18260" y="14198"/>
                </a:cubicBezTo>
                <a:cubicBezTo>
                  <a:pt x="18008" y="13759"/>
                  <a:pt x="17883" y="13194"/>
                  <a:pt x="17883" y="12609"/>
                </a:cubicBezTo>
                <a:cubicBezTo>
                  <a:pt x="17883" y="11270"/>
                  <a:pt x="18536" y="10267"/>
                  <a:pt x="19415" y="10267"/>
                </a:cubicBezTo>
                <a:close/>
              </a:path>
            </a:pathLst>
          </a:custGeom>
          <a:solidFill>
            <a:schemeClr val="accent6">
              <a:hueOff val="13513096"/>
              <a:satOff val="-92324"/>
              <a:lumOff val="-42615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 marR="177800" indent="1905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20" name="Shape"/>
          <p:cNvSpPr/>
          <p:nvPr>
            <p:ph type="body" sz="quarter" idx="21"/>
          </p:nvPr>
        </p:nvSpPr>
        <p:spPr>
          <a:xfrm>
            <a:off x="13526575" y="4723111"/>
            <a:ext cx="867462" cy="1325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00" y="1571"/>
                </a:moveTo>
                <a:cubicBezTo>
                  <a:pt x="5625" y="1571"/>
                  <a:pt x="2400" y="3682"/>
                  <a:pt x="2400" y="6284"/>
                </a:cubicBezTo>
                <a:cubicBezTo>
                  <a:pt x="2400" y="6716"/>
                  <a:pt x="1860" y="7069"/>
                  <a:pt x="1200" y="7069"/>
                </a:cubicBezTo>
                <a:cubicBezTo>
                  <a:pt x="540" y="7069"/>
                  <a:pt x="0" y="6716"/>
                  <a:pt x="0" y="6284"/>
                </a:cubicBezTo>
                <a:cubicBezTo>
                  <a:pt x="0" y="2813"/>
                  <a:pt x="4297" y="0"/>
                  <a:pt x="9600" y="0"/>
                </a:cubicBezTo>
                <a:lnTo>
                  <a:pt x="12000" y="0"/>
                </a:lnTo>
                <a:cubicBezTo>
                  <a:pt x="17302" y="0"/>
                  <a:pt x="21600" y="2813"/>
                  <a:pt x="21600" y="6284"/>
                </a:cubicBezTo>
                <a:cubicBezTo>
                  <a:pt x="21600" y="8017"/>
                  <a:pt x="20355" y="9641"/>
                  <a:pt x="18240" y="10682"/>
                </a:cubicBezTo>
                <a:lnTo>
                  <a:pt x="13680" y="12921"/>
                </a:lnTo>
                <a:cubicBezTo>
                  <a:pt x="12622" y="13441"/>
                  <a:pt x="12000" y="14256"/>
                  <a:pt x="12000" y="15120"/>
                </a:cubicBezTo>
                <a:lnTo>
                  <a:pt x="12000" y="15709"/>
                </a:lnTo>
                <a:cubicBezTo>
                  <a:pt x="12000" y="16141"/>
                  <a:pt x="11460" y="16495"/>
                  <a:pt x="10800" y="16495"/>
                </a:cubicBezTo>
                <a:cubicBezTo>
                  <a:pt x="10140" y="16495"/>
                  <a:pt x="9600" y="16141"/>
                  <a:pt x="9600" y="15709"/>
                </a:cubicBezTo>
                <a:lnTo>
                  <a:pt x="9600" y="15120"/>
                </a:lnTo>
                <a:cubicBezTo>
                  <a:pt x="9600" y="13760"/>
                  <a:pt x="10575" y="12479"/>
                  <a:pt x="12240" y="11664"/>
                </a:cubicBezTo>
                <a:lnTo>
                  <a:pt x="16800" y="9425"/>
                </a:lnTo>
                <a:cubicBezTo>
                  <a:pt x="18307" y="8684"/>
                  <a:pt x="19200" y="7521"/>
                  <a:pt x="19200" y="6284"/>
                </a:cubicBezTo>
                <a:cubicBezTo>
                  <a:pt x="19200" y="3682"/>
                  <a:pt x="15975" y="1571"/>
                  <a:pt x="12000" y="1571"/>
                </a:cubicBezTo>
                <a:lnTo>
                  <a:pt x="9600" y="1571"/>
                </a:lnTo>
                <a:close/>
                <a:moveTo>
                  <a:pt x="9000" y="20422"/>
                </a:moveTo>
                <a:cubicBezTo>
                  <a:pt x="9000" y="19771"/>
                  <a:pt x="9806" y="19244"/>
                  <a:pt x="10800" y="19244"/>
                </a:cubicBezTo>
                <a:cubicBezTo>
                  <a:pt x="11794" y="19244"/>
                  <a:pt x="12600" y="19771"/>
                  <a:pt x="12600" y="20422"/>
                </a:cubicBezTo>
                <a:cubicBezTo>
                  <a:pt x="12600" y="21073"/>
                  <a:pt x="11794" y="21600"/>
                  <a:pt x="10800" y="21600"/>
                </a:cubicBezTo>
                <a:cubicBezTo>
                  <a:pt x="9806" y="21600"/>
                  <a:pt x="9000" y="21073"/>
                  <a:pt x="9000" y="20422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numCol="1" spcCol="38100" anchor="ctr">
            <a:noAutofit/>
          </a:bodyPr>
          <a:lstStyle/>
          <a:p>
            <a:pPr marL="0" marR="177800" indent="19050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21" name="Shape"/>
          <p:cNvSpPr/>
          <p:nvPr>
            <p:ph type="body" sz="quarter" idx="22"/>
          </p:nvPr>
        </p:nvSpPr>
        <p:spPr>
          <a:xfrm>
            <a:off x="9966083" y="8299838"/>
            <a:ext cx="867461" cy="1325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00" y="1571"/>
                </a:moveTo>
                <a:cubicBezTo>
                  <a:pt x="5625" y="1571"/>
                  <a:pt x="2400" y="3682"/>
                  <a:pt x="2400" y="6284"/>
                </a:cubicBezTo>
                <a:cubicBezTo>
                  <a:pt x="2400" y="6716"/>
                  <a:pt x="1860" y="7069"/>
                  <a:pt x="1200" y="7069"/>
                </a:cubicBezTo>
                <a:cubicBezTo>
                  <a:pt x="540" y="7069"/>
                  <a:pt x="0" y="6716"/>
                  <a:pt x="0" y="6284"/>
                </a:cubicBezTo>
                <a:cubicBezTo>
                  <a:pt x="0" y="2813"/>
                  <a:pt x="4297" y="0"/>
                  <a:pt x="9600" y="0"/>
                </a:cubicBezTo>
                <a:lnTo>
                  <a:pt x="12000" y="0"/>
                </a:lnTo>
                <a:cubicBezTo>
                  <a:pt x="17302" y="0"/>
                  <a:pt x="21600" y="2813"/>
                  <a:pt x="21600" y="6284"/>
                </a:cubicBezTo>
                <a:cubicBezTo>
                  <a:pt x="21600" y="8017"/>
                  <a:pt x="20355" y="9641"/>
                  <a:pt x="18240" y="10682"/>
                </a:cubicBezTo>
                <a:lnTo>
                  <a:pt x="13680" y="12921"/>
                </a:lnTo>
                <a:cubicBezTo>
                  <a:pt x="12622" y="13441"/>
                  <a:pt x="12000" y="14256"/>
                  <a:pt x="12000" y="15120"/>
                </a:cubicBezTo>
                <a:lnTo>
                  <a:pt x="12000" y="15709"/>
                </a:lnTo>
                <a:cubicBezTo>
                  <a:pt x="12000" y="16141"/>
                  <a:pt x="11460" y="16495"/>
                  <a:pt x="10800" y="16495"/>
                </a:cubicBezTo>
                <a:cubicBezTo>
                  <a:pt x="10140" y="16495"/>
                  <a:pt x="9600" y="16141"/>
                  <a:pt x="9600" y="15709"/>
                </a:cubicBezTo>
                <a:lnTo>
                  <a:pt x="9600" y="15120"/>
                </a:lnTo>
                <a:cubicBezTo>
                  <a:pt x="9600" y="13760"/>
                  <a:pt x="10575" y="12479"/>
                  <a:pt x="12240" y="11664"/>
                </a:cubicBezTo>
                <a:lnTo>
                  <a:pt x="16800" y="9425"/>
                </a:lnTo>
                <a:cubicBezTo>
                  <a:pt x="18307" y="8684"/>
                  <a:pt x="19200" y="7521"/>
                  <a:pt x="19200" y="6284"/>
                </a:cubicBezTo>
                <a:cubicBezTo>
                  <a:pt x="19200" y="3682"/>
                  <a:pt x="15975" y="1571"/>
                  <a:pt x="12000" y="1571"/>
                </a:cubicBezTo>
                <a:lnTo>
                  <a:pt x="9600" y="1571"/>
                </a:lnTo>
                <a:close/>
                <a:moveTo>
                  <a:pt x="9000" y="20422"/>
                </a:moveTo>
                <a:cubicBezTo>
                  <a:pt x="9000" y="19771"/>
                  <a:pt x="9806" y="19244"/>
                  <a:pt x="10800" y="19244"/>
                </a:cubicBezTo>
                <a:cubicBezTo>
                  <a:pt x="11794" y="19244"/>
                  <a:pt x="12600" y="19771"/>
                  <a:pt x="12600" y="20422"/>
                </a:cubicBezTo>
                <a:cubicBezTo>
                  <a:pt x="12600" y="21073"/>
                  <a:pt x="11794" y="21600"/>
                  <a:pt x="10800" y="21600"/>
                </a:cubicBezTo>
                <a:cubicBezTo>
                  <a:pt x="9806" y="21600"/>
                  <a:pt x="9000" y="21073"/>
                  <a:pt x="9000" y="20422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numCol="1" spcCol="38100" anchor="ctr">
            <a:noAutofit/>
          </a:bodyPr>
          <a:lstStyle/>
          <a:p>
            <a:pPr marL="0" marR="177800" indent="19050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22" name="Shape"/>
          <p:cNvSpPr/>
          <p:nvPr>
            <p:ph type="body" sz="quarter" idx="23"/>
          </p:nvPr>
        </p:nvSpPr>
        <p:spPr>
          <a:xfrm>
            <a:off x="10093083" y="4862159"/>
            <a:ext cx="867461" cy="1325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00" y="1571"/>
                </a:moveTo>
                <a:cubicBezTo>
                  <a:pt x="5625" y="1571"/>
                  <a:pt x="2400" y="3682"/>
                  <a:pt x="2400" y="6284"/>
                </a:cubicBezTo>
                <a:cubicBezTo>
                  <a:pt x="2400" y="6716"/>
                  <a:pt x="1860" y="7069"/>
                  <a:pt x="1200" y="7069"/>
                </a:cubicBezTo>
                <a:cubicBezTo>
                  <a:pt x="540" y="7069"/>
                  <a:pt x="0" y="6716"/>
                  <a:pt x="0" y="6284"/>
                </a:cubicBezTo>
                <a:cubicBezTo>
                  <a:pt x="0" y="2813"/>
                  <a:pt x="4297" y="0"/>
                  <a:pt x="9600" y="0"/>
                </a:cubicBezTo>
                <a:lnTo>
                  <a:pt x="12000" y="0"/>
                </a:lnTo>
                <a:cubicBezTo>
                  <a:pt x="17302" y="0"/>
                  <a:pt x="21600" y="2813"/>
                  <a:pt x="21600" y="6284"/>
                </a:cubicBezTo>
                <a:cubicBezTo>
                  <a:pt x="21600" y="8017"/>
                  <a:pt x="20355" y="9641"/>
                  <a:pt x="18240" y="10682"/>
                </a:cubicBezTo>
                <a:lnTo>
                  <a:pt x="13680" y="12921"/>
                </a:lnTo>
                <a:cubicBezTo>
                  <a:pt x="12622" y="13441"/>
                  <a:pt x="12000" y="14256"/>
                  <a:pt x="12000" y="15120"/>
                </a:cubicBezTo>
                <a:lnTo>
                  <a:pt x="12000" y="15709"/>
                </a:lnTo>
                <a:cubicBezTo>
                  <a:pt x="12000" y="16141"/>
                  <a:pt x="11460" y="16495"/>
                  <a:pt x="10800" y="16495"/>
                </a:cubicBezTo>
                <a:cubicBezTo>
                  <a:pt x="10140" y="16495"/>
                  <a:pt x="9600" y="16141"/>
                  <a:pt x="9600" y="15709"/>
                </a:cubicBezTo>
                <a:lnTo>
                  <a:pt x="9600" y="15120"/>
                </a:lnTo>
                <a:cubicBezTo>
                  <a:pt x="9600" y="13760"/>
                  <a:pt x="10575" y="12479"/>
                  <a:pt x="12240" y="11664"/>
                </a:cubicBezTo>
                <a:lnTo>
                  <a:pt x="16800" y="9425"/>
                </a:lnTo>
                <a:cubicBezTo>
                  <a:pt x="18307" y="8684"/>
                  <a:pt x="19200" y="7521"/>
                  <a:pt x="19200" y="6284"/>
                </a:cubicBezTo>
                <a:cubicBezTo>
                  <a:pt x="19200" y="3682"/>
                  <a:pt x="15975" y="1571"/>
                  <a:pt x="12000" y="1571"/>
                </a:cubicBezTo>
                <a:lnTo>
                  <a:pt x="9600" y="1571"/>
                </a:lnTo>
                <a:close/>
                <a:moveTo>
                  <a:pt x="9000" y="20422"/>
                </a:moveTo>
                <a:cubicBezTo>
                  <a:pt x="9000" y="19771"/>
                  <a:pt x="9806" y="19244"/>
                  <a:pt x="10800" y="19244"/>
                </a:cubicBezTo>
                <a:cubicBezTo>
                  <a:pt x="11794" y="19244"/>
                  <a:pt x="12600" y="19771"/>
                  <a:pt x="12600" y="20422"/>
                </a:cubicBezTo>
                <a:cubicBezTo>
                  <a:pt x="12600" y="21073"/>
                  <a:pt x="11794" y="21600"/>
                  <a:pt x="10800" y="21600"/>
                </a:cubicBezTo>
                <a:cubicBezTo>
                  <a:pt x="9806" y="21600"/>
                  <a:pt x="9000" y="21073"/>
                  <a:pt x="9000" y="20422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numCol="1" spcCol="38100" anchor="ctr">
            <a:noAutofit/>
          </a:bodyPr>
          <a:lstStyle/>
          <a:p>
            <a:pPr marL="0" marR="177800" indent="19050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23" name="Shape"/>
          <p:cNvSpPr/>
          <p:nvPr>
            <p:ph type="body" sz="quarter" idx="24"/>
          </p:nvPr>
        </p:nvSpPr>
        <p:spPr>
          <a:xfrm>
            <a:off x="13526575" y="8299838"/>
            <a:ext cx="867462" cy="1325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00" y="1571"/>
                </a:moveTo>
                <a:cubicBezTo>
                  <a:pt x="5625" y="1571"/>
                  <a:pt x="2400" y="3682"/>
                  <a:pt x="2400" y="6284"/>
                </a:cubicBezTo>
                <a:cubicBezTo>
                  <a:pt x="2400" y="6716"/>
                  <a:pt x="1860" y="7069"/>
                  <a:pt x="1200" y="7069"/>
                </a:cubicBezTo>
                <a:cubicBezTo>
                  <a:pt x="540" y="7069"/>
                  <a:pt x="0" y="6716"/>
                  <a:pt x="0" y="6284"/>
                </a:cubicBezTo>
                <a:cubicBezTo>
                  <a:pt x="0" y="2813"/>
                  <a:pt x="4297" y="0"/>
                  <a:pt x="9600" y="0"/>
                </a:cubicBezTo>
                <a:lnTo>
                  <a:pt x="12000" y="0"/>
                </a:lnTo>
                <a:cubicBezTo>
                  <a:pt x="17302" y="0"/>
                  <a:pt x="21600" y="2813"/>
                  <a:pt x="21600" y="6284"/>
                </a:cubicBezTo>
                <a:cubicBezTo>
                  <a:pt x="21600" y="8017"/>
                  <a:pt x="20355" y="9641"/>
                  <a:pt x="18240" y="10682"/>
                </a:cubicBezTo>
                <a:lnTo>
                  <a:pt x="13680" y="12921"/>
                </a:lnTo>
                <a:cubicBezTo>
                  <a:pt x="12622" y="13441"/>
                  <a:pt x="12000" y="14256"/>
                  <a:pt x="12000" y="15120"/>
                </a:cubicBezTo>
                <a:lnTo>
                  <a:pt x="12000" y="15709"/>
                </a:lnTo>
                <a:cubicBezTo>
                  <a:pt x="12000" y="16141"/>
                  <a:pt x="11460" y="16495"/>
                  <a:pt x="10800" y="16495"/>
                </a:cubicBezTo>
                <a:cubicBezTo>
                  <a:pt x="10140" y="16495"/>
                  <a:pt x="9600" y="16141"/>
                  <a:pt x="9600" y="15709"/>
                </a:cubicBezTo>
                <a:lnTo>
                  <a:pt x="9600" y="15120"/>
                </a:lnTo>
                <a:cubicBezTo>
                  <a:pt x="9600" y="13760"/>
                  <a:pt x="10575" y="12479"/>
                  <a:pt x="12240" y="11664"/>
                </a:cubicBezTo>
                <a:lnTo>
                  <a:pt x="16800" y="9425"/>
                </a:lnTo>
                <a:cubicBezTo>
                  <a:pt x="18307" y="8684"/>
                  <a:pt x="19200" y="7521"/>
                  <a:pt x="19200" y="6284"/>
                </a:cubicBezTo>
                <a:cubicBezTo>
                  <a:pt x="19200" y="3682"/>
                  <a:pt x="15975" y="1571"/>
                  <a:pt x="12000" y="1571"/>
                </a:cubicBezTo>
                <a:lnTo>
                  <a:pt x="9600" y="1571"/>
                </a:lnTo>
                <a:close/>
                <a:moveTo>
                  <a:pt x="9000" y="20422"/>
                </a:moveTo>
                <a:cubicBezTo>
                  <a:pt x="9000" y="19771"/>
                  <a:pt x="9806" y="19244"/>
                  <a:pt x="10800" y="19244"/>
                </a:cubicBezTo>
                <a:cubicBezTo>
                  <a:pt x="11794" y="19244"/>
                  <a:pt x="12600" y="19771"/>
                  <a:pt x="12600" y="20422"/>
                </a:cubicBezTo>
                <a:cubicBezTo>
                  <a:pt x="12600" y="21073"/>
                  <a:pt x="11794" y="21600"/>
                  <a:pt x="10800" y="21600"/>
                </a:cubicBezTo>
                <a:cubicBezTo>
                  <a:pt x="9806" y="21600"/>
                  <a:pt x="9000" y="21073"/>
                  <a:pt x="9000" y="20422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numCol="1" spcCol="38100" anchor="ctr">
            <a:noAutofit/>
          </a:bodyPr>
          <a:lstStyle/>
          <a:p>
            <a:pPr marL="0" marR="177800" indent="19050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24" name="Bullet points 2"/>
          <p:cNvSpPr/>
          <p:nvPr>
            <p:ph type="body" sz="quarter" idx="25"/>
          </p:nvPr>
        </p:nvSpPr>
        <p:spPr>
          <a:xfrm>
            <a:off x="16039337" y="3699664"/>
            <a:ext cx="7021116" cy="3356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81" y="0"/>
                </a:moveTo>
                <a:cubicBezTo>
                  <a:pt x="2296" y="0"/>
                  <a:pt x="2065" y="484"/>
                  <a:pt x="2065" y="1080"/>
                </a:cubicBezTo>
                <a:lnTo>
                  <a:pt x="2065" y="8641"/>
                </a:lnTo>
                <a:lnTo>
                  <a:pt x="0" y="10799"/>
                </a:lnTo>
                <a:lnTo>
                  <a:pt x="2065" y="12959"/>
                </a:lnTo>
                <a:lnTo>
                  <a:pt x="2065" y="20520"/>
                </a:lnTo>
                <a:cubicBezTo>
                  <a:pt x="2065" y="21116"/>
                  <a:pt x="2296" y="21600"/>
                  <a:pt x="2581" y="21600"/>
                </a:cubicBezTo>
                <a:lnTo>
                  <a:pt x="21084" y="21600"/>
                </a:lnTo>
                <a:cubicBezTo>
                  <a:pt x="21369" y="21600"/>
                  <a:pt x="21600" y="21116"/>
                  <a:pt x="21600" y="20520"/>
                </a:cubicBezTo>
                <a:lnTo>
                  <a:pt x="21600" y="1080"/>
                </a:lnTo>
                <a:cubicBezTo>
                  <a:pt x="21600" y="484"/>
                  <a:pt x="21369" y="0"/>
                  <a:pt x="21084" y="0"/>
                </a:cubicBezTo>
                <a:lnTo>
                  <a:pt x="2581" y="0"/>
                </a:lnTo>
                <a:close/>
              </a:path>
            </a:pathLst>
          </a:cu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/>
          <a:lstStyle>
            <a:lvl1pPr marL="635000"/>
          </a:lstStyle>
          <a:p>
            <a:pPr/>
            <a:r>
              <a:t>Bullet points 2</a:t>
            </a:r>
          </a:p>
        </p:txBody>
      </p:sp>
      <p:sp>
        <p:nvSpPr>
          <p:cNvPr id="125" name="Bullet points 4"/>
          <p:cNvSpPr/>
          <p:nvPr>
            <p:ph type="body" sz="quarter" idx="26"/>
          </p:nvPr>
        </p:nvSpPr>
        <p:spPr>
          <a:xfrm>
            <a:off x="16051110" y="7284294"/>
            <a:ext cx="7021116" cy="3356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81" y="0"/>
                </a:moveTo>
                <a:cubicBezTo>
                  <a:pt x="2296" y="0"/>
                  <a:pt x="2065" y="484"/>
                  <a:pt x="2065" y="1080"/>
                </a:cubicBezTo>
                <a:lnTo>
                  <a:pt x="2065" y="8641"/>
                </a:lnTo>
                <a:lnTo>
                  <a:pt x="0" y="10799"/>
                </a:lnTo>
                <a:lnTo>
                  <a:pt x="2065" y="12959"/>
                </a:lnTo>
                <a:lnTo>
                  <a:pt x="2065" y="20520"/>
                </a:lnTo>
                <a:cubicBezTo>
                  <a:pt x="2065" y="21116"/>
                  <a:pt x="2296" y="21600"/>
                  <a:pt x="2581" y="21600"/>
                </a:cubicBezTo>
                <a:lnTo>
                  <a:pt x="21084" y="21600"/>
                </a:lnTo>
                <a:cubicBezTo>
                  <a:pt x="21369" y="21600"/>
                  <a:pt x="21600" y="21116"/>
                  <a:pt x="21600" y="20520"/>
                </a:cubicBezTo>
                <a:lnTo>
                  <a:pt x="21600" y="1080"/>
                </a:lnTo>
                <a:cubicBezTo>
                  <a:pt x="21600" y="484"/>
                  <a:pt x="21369" y="0"/>
                  <a:pt x="21084" y="0"/>
                </a:cubicBezTo>
                <a:lnTo>
                  <a:pt x="2581" y="0"/>
                </a:lnTo>
                <a:close/>
              </a:path>
            </a:pathLst>
          </a:cu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/>
          <a:lstStyle>
            <a:lvl1pPr marL="635000"/>
          </a:lstStyle>
          <a:p>
            <a:pPr/>
            <a:r>
              <a:t>Bullet points 4</a:t>
            </a:r>
          </a:p>
        </p:txBody>
      </p:sp>
      <p:sp>
        <p:nvSpPr>
          <p:cNvPr id="126" name="Bullet points 1"/>
          <p:cNvSpPr/>
          <p:nvPr>
            <p:ph type="body" sz="quarter" idx="27"/>
          </p:nvPr>
        </p:nvSpPr>
        <p:spPr>
          <a:xfrm>
            <a:off x="1438774" y="3737873"/>
            <a:ext cx="7013973" cy="3319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44" y="0"/>
                </a:moveTo>
                <a:cubicBezTo>
                  <a:pt x="19327" y="0"/>
                  <a:pt x="19555" y="483"/>
                  <a:pt x="19555" y="1079"/>
                </a:cubicBezTo>
                <a:lnTo>
                  <a:pt x="19555" y="8643"/>
                </a:lnTo>
                <a:lnTo>
                  <a:pt x="21600" y="10801"/>
                </a:lnTo>
                <a:lnTo>
                  <a:pt x="19555" y="12960"/>
                </a:lnTo>
                <a:lnTo>
                  <a:pt x="19555" y="20521"/>
                </a:lnTo>
                <a:cubicBezTo>
                  <a:pt x="19555" y="21117"/>
                  <a:pt x="19327" y="21600"/>
                  <a:pt x="19044" y="21600"/>
                </a:cubicBezTo>
                <a:lnTo>
                  <a:pt x="511" y="21600"/>
                </a:lnTo>
                <a:cubicBezTo>
                  <a:pt x="229" y="21600"/>
                  <a:pt x="0" y="21117"/>
                  <a:pt x="0" y="20521"/>
                </a:cubicBezTo>
                <a:lnTo>
                  <a:pt x="0" y="1079"/>
                </a:lnTo>
                <a:cubicBezTo>
                  <a:pt x="0" y="483"/>
                  <a:pt x="229" y="0"/>
                  <a:pt x="511" y="0"/>
                </a:cubicBezTo>
                <a:lnTo>
                  <a:pt x="19044" y="0"/>
                </a:lnTo>
                <a:close/>
              </a:path>
            </a:pathLst>
          </a:cu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/>
          <a:lstStyle>
            <a:lvl1pPr marL="635000"/>
          </a:lstStyle>
          <a:p>
            <a:pPr/>
            <a:r>
              <a:t>Bullet points 1</a:t>
            </a:r>
          </a:p>
        </p:txBody>
      </p:sp>
      <p:sp>
        <p:nvSpPr>
          <p:cNvPr id="127" name="Bullet points 3"/>
          <p:cNvSpPr/>
          <p:nvPr>
            <p:ph type="body" sz="quarter" idx="28"/>
          </p:nvPr>
        </p:nvSpPr>
        <p:spPr>
          <a:xfrm>
            <a:off x="1438784" y="7302551"/>
            <a:ext cx="7013973" cy="3319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44" y="0"/>
                </a:moveTo>
                <a:cubicBezTo>
                  <a:pt x="19327" y="0"/>
                  <a:pt x="19555" y="483"/>
                  <a:pt x="19555" y="1079"/>
                </a:cubicBezTo>
                <a:lnTo>
                  <a:pt x="19555" y="8643"/>
                </a:lnTo>
                <a:lnTo>
                  <a:pt x="21600" y="10801"/>
                </a:lnTo>
                <a:lnTo>
                  <a:pt x="19555" y="12963"/>
                </a:lnTo>
                <a:lnTo>
                  <a:pt x="19555" y="20521"/>
                </a:lnTo>
                <a:cubicBezTo>
                  <a:pt x="19555" y="21117"/>
                  <a:pt x="19327" y="21600"/>
                  <a:pt x="19044" y="21600"/>
                </a:cubicBezTo>
                <a:lnTo>
                  <a:pt x="511" y="21600"/>
                </a:lnTo>
                <a:cubicBezTo>
                  <a:pt x="229" y="21600"/>
                  <a:pt x="0" y="21117"/>
                  <a:pt x="0" y="20521"/>
                </a:cubicBezTo>
                <a:lnTo>
                  <a:pt x="0" y="1079"/>
                </a:lnTo>
                <a:cubicBezTo>
                  <a:pt x="0" y="483"/>
                  <a:pt x="229" y="0"/>
                  <a:pt x="511" y="0"/>
                </a:cubicBezTo>
                <a:lnTo>
                  <a:pt x="19044" y="0"/>
                </a:lnTo>
                <a:close/>
              </a:path>
            </a:pathLst>
          </a:cu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/>
          <a:lstStyle>
            <a:lvl1pPr marL="635000"/>
          </a:lstStyle>
          <a:p>
            <a:pPr/>
            <a:r>
              <a:t>Bullet points 3</a:t>
            </a:r>
          </a:p>
        </p:txBody>
      </p:sp>
      <p:sp>
        <p:nvSpPr>
          <p:cNvPr id="128" name="Rectangle"/>
          <p:cNvSpPr/>
          <p:nvPr/>
        </p:nvSpPr>
        <p:spPr>
          <a:xfrm>
            <a:off x="3325272" y="12798513"/>
            <a:ext cx="50801" cy="9271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29" name="Rectangle"/>
          <p:cNvSpPr/>
          <p:nvPr/>
        </p:nvSpPr>
        <p:spPr>
          <a:xfrm>
            <a:off x="-1" y="12752239"/>
            <a:ext cx="24384001" cy="508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30" name="Jannis Seemann"/>
          <p:cNvSpPr/>
          <p:nvPr/>
        </p:nvSpPr>
        <p:spPr>
          <a:xfrm>
            <a:off x="1352" y="12787982"/>
            <a:ext cx="3320450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68300" indent="3683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Medium"/>
                <a:ea typeface="Montserrat Thin Medium"/>
                <a:cs typeface="Montserrat Thin Medium"/>
                <a:sym typeface="Montserrat Thin Medium"/>
              </a:defRPr>
            </a:lvl1pPr>
          </a:lstStyle>
          <a:p>
            <a:pPr/>
            <a:r>
              <a:t>Jannis Seemann</a:t>
            </a:r>
          </a:p>
        </p:txBody>
      </p:sp>
      <p:sp>
        <p:nvSpPr>
          <p:cNvPr id="131" name="Efficient Linux"/>
          <p:cNvSpPr/>
          <p:nvPr/>
        </p:nvSpPr>
        <p:spPr>
          <a:xfrm>
            <a:off x="3378179" y="12787982"/>
            <a:ext cx="8320868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81000" indent="4064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Light"/>
                <a:ea typeface="Montserrat Thin Light"/>
                <a:cs typeface="Montserrat Thin Light"/>
                <a:sym typeface="Montserrat Thin Light"/>
              </a:defRPr>
            </a:lvl1pPr>
          </a:lstStyle>
          <a:p>
            <a:pPr/>
            <a:r>
              <a:t>Efficient Linux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con bullet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ounded Rectangle"/>
          <p:cNvSpPr/>
          <p:nvPr>
            <p:ph type="body" sz="quarter" idx="21"/>
          </p:nvPr>
        </p:nvSpPr>
        <p:spPr>
          <a:xfrm>
            <a:off x="1987242" y="2034261"/>
            <a:ext cx="17077176" cy="2921001"/>
          </a:xfrm>
          <a:prstGeom prst="roundRect">
            <a:avLst>
              <a:gd name="adj" fmla="val 14118"/>
            </a:avLst>
          </a:pr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140" name="Bullet points 1"/>
          <p:cNvSpPr/>
          <p:nvPr>
            <p:ph type="body" sz="quarter" idx="22"/>
          </p:nvPr>
        </p:nvSpPr>
        <p:spPr>
          <a:xfrm>
            <a:off x="5604669" y="2034261"/>
            <a:ext cx="13174662" cy="2921001"/>
          </a:xfrm>
          <a:prstGeom prst="rect">
            <a:avLst/>
          </a:prstGeom>
          <a:ln w="279400">
            <a:solidFill>
              <a:srgbClr val="000000">
                <a:alpha val="0"/>
              </a:srgbClr>
            </a:solidFill>
          </a:ln>
        </p:spPr>
        <p:txBody>
          <a:bodyPr numCol="1" spcCol="38100"/>
          <a:lstStyle/>
          <a:p>
            <a:pPr/>
            <a:r>
              <a:t>Bullet points 1</a:t>
            </a:r>
          </a:p>
        </p:txBody>
      </p:sp>
      <p:sp>
        <p:nvSpPr>
          <p:cNvPr id="141" name="Rounded Rectangle"/>
          <p:cNvSpPr/>
          <p:nvPr>
            <p:ph type="body" sz="quarter" idx="23"/>
          </p:nvPr>
        </p:nvSpPr>
        <p:spPr>
          <a:xfrm>
            <a:off x="1987242" y="5567405"/>
            <a:ext cx="17077176" cy="2921001"/>
          </a:xfrm>
          <a:prstGeom prst="roundRect">
            <a:avLst>
              <a:gd name="adj" fmla="val 14118"/>
            </a:avLst>
          </a:pr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142" name="Bullet points 2"/>
          <p:cNvSpPr/>
          <p:nvPr>
            <p:ph type="body" sz="quarter" idx="24"/>
          </p:nvPr>
        </p:nvSpPr>
        <p:spPr>
          <a:xfrm>
            <a:off x="5604668" y="5567405"/>
            <a:ext cx="13174663" cy="2921001"/>
          </a:xfrm>
          <a:prstGeom prst="rect">
            <a:avLst/>
          </a:prstGeom>
          <a:ln w="279400">
            <a:solidFill>
              <a:srgbClr val="000000">
                <a:alpha val="0"/>
              </a:srgbClr>
            </a:solidFill>
          </a:ln>
        </p:spPr>
        <p:txBody>
          <a:bodyPr numCol="1" spcCol="38100"/>
          <a:lstStyle/>
          <a:p>
            <a:pPr/>
            <a:r>
              <a:t>Bullet points 2</a:t>
            </a:r>
          </a:p>
        </p:txBody>
      </p:sp>
      <p:sp>
        <p:nvSpPr>
          <p:cNvPr id="143" name="Slide Title"/>
          <p:cNvSpPr txBox="1"/>
          <p:nvPr>
            <p:ph type="title" hasCustomPrompt="1"/>
          </p:nvPr>
        </p:nvSpPr>
        <p:spPr>
          <a:xfrm>
            <a:off x="2095500" y="-12054"/>
            <a:ext cx="20834183" cy="1493356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144" name="Rounded Rectangle"/>
          <p:cNvSpPr/>
          <p:nvPr>
            <p:ph type="body" sz="quarter" idx="25"/>
          </p:nvPr>
        </p:nvSpPr>
        <p:spPr>
          <a:xfrm>
            <a:off x="1987242" y="9221199"/>
            <a:ext cx="17077176" cy="2921001"/>
          </a:xfrm>
          <a:prstGeom prst="roundRect">
            <a:avLst>
              <a:gd name="adj" fmla="val 14118"/>
            </a:avLst>
          </a:pr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145" name="Bullet points 3"/>
          <p:cNvSpPr/>
          <p:nvPr>
            <p:ph type="body" sz="quarter" idx="26"/>
          </p:nvPr>
        </p:nvSpPr>
        <p:spPr>
          <a:xfrm>
            <a:off x="5604669" y="9221199"/>
            <a:ext cx="13174662" cy="2921001"/>
          </a:xfrm>
          <a:prstGeom prst="rect">
            <a:avLst/>
          </a:prstGeom>
          <a:ln w="279400">
            <a:solidFill>
              <a:srgbClr val="000000">
                <a:alpha val="0"/>
              </a:srgbClr>
            </a:solidFill>
          </a:ln>
        </p:spPr>
        <p:txBody>
          <a:bodyPr numCol="1" spcCol="38100"/>
          <a:lstStyle/>
          <a:p>
            <a:pPr/>
            <a:r>
              <a:t>Bullet points 3</a:t>
            </a:r>
          </a:p>
        </p:txBody>
      </p:sp>
      <p:sp>
        <p:nvSpPr>
          <p:cNvPr id="146" name="Image"/>
          <p:cNvSpPr/>
          <p:nvPr>
            <p:ph type="pic" sz="quarter" idx="27"/>
          </p:nvPr>
        </p:nvSpPr>
        <p:spPr>
          <a:xfrm>
            <a:off x="2585116" y="9639167"/>
            <a:ext cx="2345697" cy="208506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7" name="Image"/>
          <p:cNvSpPr/>
          <p:nvPr>
            <p:ph type="pic" sz="quarter" idx="28"/>
          </p:nvPr>
        </p:nvSpPr>
        <p:spPr>
          <a:xfrm>
            <a:off x="2585116" y="5985373"/>
            <a:ext cx="2345697" cy="208506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8" name="Image"/>
          <p:cNvSpPr/>
          <p:nvPr>
            <p:ph type="pic" sz="quarter" idx="29"/>
          </p:nvPr>
        </p:nvSpPr>
        <p:spPr>
          <a:xfrm>
            <a:off x="2585116" y="2452229"/>
            <a:ext cx="2345697" cy="208506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Rectangle"/>
          <p:cNvSpPr/>
          <p:nvPr/>
        </p:nvSpPr>
        <p:spPr>
          <a:xfrm>
            <a:off x="3325272" y="12798513"/>
            <a:ext cx="50801" cy="9271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4" name="Rectangle"/>
          <p:cNvSpPr/>
          <p:nvPr/>
        </p:nvSpPr>
        <p:spPr>
          <a:xfrm>
            <a:off x="-1" y="12752239"/>
            <a:ext cx="24384001" cy="508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5" name="Jannis Seemann"/>
          <p:cNvSpPr/>
          <p:nvPr/>
        </p:nvSpPr>
        <p:spPr>
          <a:xfrm>
            <a:off x="1352" y="12787982"/>
            <a:ext cx="3320450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68300" indent="3683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Medium"/>
                <a:ea typeface="Montserrat Thin Medium"/>
                <a:cs typeface="Montserrat Thin Medium"/>
                <a:sym typeface="Montserrat Thin Medium"/>
              </a:defRPr>
            </a:lvl1pPr>
          </a:lstStyle>
          <a:p>
            <a:pPr/>
            <a:r>
              <a:t>Jannis Seemann</a:t>
            </a:r>
          </a:p>
        </p:txBody>
      </p:sp>
      <p:sp>
        <p:nvSpPr>
          <p:cNvPr id="6" name="Efficient Linux"/>
          <p:cNvSpPr/>
          <p:nvPr/>
        </p:nvSpPr>
        <p:spPr>
          <a:xfrm>
            <a:off x="3378179" y="12787982"/>
            <a:ext cx="8320868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81000" indent="4064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Light"/>
                <a:ea typeface="Montserrat Thin Light"/>
                <a:cs typeface="Montserrat Thin Light"/>
                <a:sym typeface="Montserrat Thin Light"/>
              </a:defRPr>
            </a:lvl1pPr>
          </a:lstStyle>
          <a:p>
            <a:pPr/>
            <a:r>
              <a:t>Efficient Linux</a:t>
            </a:r>
          </a:p>
        </p:txBody>
      </p:sp>
      <p:sp>
        <p:nvSpPr>
          <p:cNvPr id="7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baseline="0"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Montserrat Thin Bold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Montserrat Thin Bold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Montserrat Thin Bold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Montserrat Thin Bold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Montserrat Thin Bold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Montserrat Thin Bold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Montserrat Thin Bold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Montserrat Thin Bold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Montserrat Thin Bold"/>
        </a:defRPr>
      </a:lvl9pPr>
    </p:titleStyle>
    <p:bodyStyle>
      <a:lvl1pPr marL="508000" marR="0" indent="-381000" algn="l" defTabSz="2438338" rtl="0" latinLnBrk="0">
        <a:lnSpc>
          <a:spcPct val="130000"/>
        </a:lnSpc>
        <a:spcBef>
          <a:spcPts val="500"/>
        </a:spcBef>
        <a:spcAft>
          <a:spcPts val="0"/>
        </a:spcAft>
        <a:buClr>
          <a:schemeClr val="accent6">
            <a:hueOff val="13513096"/>
            <a:satOff val="-92324"/>
            <a:lumOff val="-42615"/>
          </a:schemeClr>
        </a:buClr>
        <a:buSzPct val="123000"/>
        <a:buFontTx/>
        <a:buChar char="⏵"/>
        <a:tabLst/>
        <a:defRPr b="0" baseline="-10000" cap="none" i="0" spc="0" strike="noStrike" sz="3000" u="none">
          <a:solidFill>
            <a:srgbClr val="000000"/>
          </a:solidFill>
          <a:uFillTx/>
          <a:latin typeface="Montserrat Thin Regular"/>
          <a:ea typeface="Montserrat Thin Regular"/>
          <a:cs typeface="Montserrat Thin Regular"/>
          <a:sym typeface="Montserrat Thin Regular"/>
        </a:defRPr>
      </a:lvl1pPr>
      <a:lvl2pPr marL="1117600" marR="0" indent="-381000" algn="l" defTabSz="2438338" rtl="0" latinLnBrk="0">
        <a:lnSpc>
          <a:spcPct val="130000"/>
        </a:lnSpc>
        <a:spcBef>
          <a:spcPts val="500"/>
        </a:spcBef>
        <a:spcAft>
          <a:spcPts val="0"/>
        </a:spcAft>
        <a:buClr>
          <a:schemeClr val="accent6">
            <a:hueOff val="13513096"/>
            <a:satOff val="-92324"/>
            <a:lumOff val="-42615"/>
          </a:schemeClr>
        </a:buClr>
        <a:buSzPct val="123000"/>
        <a:buFontTx/>
        <a:buChar char="⏵"/>
        <a:tabLst/>
        <a:defRPr b="0" baseline="-10000" cap="none" i="0" spc="0" strike="noStrike" sz="3000" u="none">
          <a:solidFill>
            <a:srgbClr val="000000"/>
          </a:solidFill>
          <a:uFillTx/>
          <a:latin typeface="Montserrat Thin Regular"/>
          <a:ea typeface="Montserrat Thin Regular"/>
          <a:cs typeface="Montserrat Thin Regular"/>
          <a:sym typeface="Montserrat Thin Regular"/>
        </a:defRPr>
      </a:lvl2pPr>
      <a:lvl3pPr marL="1727200" marR="0" indent="-381000" algn="l" defTabSz="2438338" rtl="0" latinLnBrk="0">
        <a:lnSpc>
          <a:spcPct val="130000"/>
        </a:lnSpc>
        <a:spcBef>
          <a:spcPts val="500"/>
        </a:spcBef>
        <a:spcAft>
          <a:spcPts val="0"/>
        </a:spcAft>
        <a:buClr>
          <a:schemeClr val="accent6">
            <a:hueOff val="13513096"/>
            <a:satOff val="-92324"/>
            <a:lumOff val="-42615"/>
          </a:schemeClr>
        </a:buClr>
        <a:buSzPct val="123000"/>
        <a:buFontTx/>
        <a:buChar char="⏵"/>
        <a:tabLst/>
        <a:defRPr b="0" baseline="-10000" cap="none" i="0" spc="0" strike="noStrike" sz="3000" u="none">
          <a:solidFill>
            <a:srgbClr val="000000"/>
          </a:solidFill>
          <a:uFillTx/>
          <a:latin typeface="Montserrat Thin Regular"/>
          <a:ea typeface="Montserrat Thin Regular"/>
          <a:cs typeface="Montserrat Thin Regular"/>
          <a:sym typeface="Montserrat Thin Regular"/>
        </a:defRPr>
      </a:lvl3pPr>
      <a:lvl4pPr marL="2336800" marR="0" indent="-381000" algn="l" defTabSz="2438338" rtl="0" latinLnBrk="0">
        <a:lnSpc>
          <a:spcPct val="130000"/>
        </a:lnSpc>
        <a:spcBef>
          <a:spcPts val="500"/>
        </a:spcBef>
        <a:spcAft>
          <a:spcPts val="0"/>
        </a:spcAft>
        <a:buClr>
          <a:schemeClr val="accent6">
            <a:hueOff val="13513096"/>
            <a:satOff val="-92324"/>
            <a:lumOff val="-42615"/>
          </a:schemeClr>
        </a:buClr>
        <a:buSzPct val="123000"/>
        <a:buFontTx/>
        <a:buChar char="⏵"/>
        <a:tabLst/>
        <a:defRPr b="0" baseline="-10000" cap="none" i="0" spc="0" strike="noStrike" sz="3000" u="none">
          <a:solidFill>
            <a:srgbClr val="000000"/>
          </a:solidFill>
          <a:uFillTx/>
          <a:latin typeface="Montserrat Thin Regular"/>
          <a:ea typeface="Montserrat Thin Regular"/>
          <a:cs typeface="Montserrat Thin Regular"/>
          <a:sym typeface="Montserrat Thin Regular"/>
        </a:defRPr>
      </a:lvl4pPr>
      <a:lvl5pPr marL="2946400" marR="0" indent="-381000" algn="l" defTabSz="2438338" rtl="0" latinLnBrk="0">
        <a:lnSpc>
          <a:spcPct val="130000"/>
        </a:lnSpc>
        <a:spcBef>
          <a:spcPts val="500"/>
        </a:spcBef>
        <a:spcAft>
          <a:spcPts val="0"/>
        </a:spcAft>
        <a:buClr>
          <a:schemeClr val="accent6">
            <a:hueOff val="13513096"/>
            <a:satOff val="-92324"/>
            <a:lumOff val="-42615"/>
          </a:schemeClr>
        </a:buClr>
        <a:buSzPct val="123000"/>
        <a:buFontTx/>
        <a:buChar char="⏵"/>
        <a:tabLst/>
        <a:defRPr b="0" baseline="-10000" cap="none" i="0" spc="0" strike="noStrike" sz="3000" u="none">
          <a:solidFill>
            <a:srgbClr val="000000"/>
          </a:solidFill>
          <a:uFillTx/>
          <a:latin typeface="Montserrat Thin Regular"/>
          <a:ea typeface="Montserrat Thin Regular"/>
          <a:cs typeface="Montserrat Thin Regular"/>
          <a:sym typeface="Montserrat Thin Regular"/>
        </a:defRPr>
      </a:lvl5pPr>
      <a:lvl6pPr marL="3429000" marR="0" indent="-381000" algn="l" defTabSz="2438338" rtl="0" latinLnBrk="0">
        <a:lnSpc>
          <a:spcPct val="130000"/>
        </a:lnSpc>
        <a:spcBef>
          <a:spcPts val="500"/>
        </a:spcBef>
        <a:spcAft>
          <a:spcPts val="0"/>
        </a:spcAft>
        <a:buClr>
          <a:schemeClr val="accent6">
            <a:hueOff val="13513096"/>
            <a:satOff val="-92324"/>
            <a:lumOff val="-42615"/>
          </a:schemeClr>
        </a:buClr>
        <a:buSzPct val="123000"/>
        <a:buFontTx/>
        <a:buChar char="•"/>
        <a:tabLst/>
        <a:defRPr b="0" baseline="-10000" cap="none" i="0" spc="0" strike="noStrike" sz="3000" u="none">
          <a:solidFill>
            <a:srgbClr val="000000"/>
          </a:solidFill>
          <a:uFillTx/>
          <a:latin typeface="Montserrat Thin Regular"/>
          <a:ea typeface="Montserrat Thin Regular"/>
          <a:cs typeface="Montserrat Thin Regular"/>
          <a:sym typeface="Montserrat Thin Regular"/>
        </a:defRPr>
      </a:lvl6pPr>
      <a:lvl7pPr marL="4038600" marR="0" indent="-381000" algn="l" defTabSz="2438338" rtl="0" latinLnBrk="0">
        <a:lnSpc>
          <a:spcPct val="130000"/>
        </a:lnSpc>
        <a:spcBef>
          <a:spcPts val="500"/>
        </a:spcBef>
        <a:spcAft>
          <a:spcPts val="0"/>
        </a:spcAft>
        <a:buClr>
          <a:schemeClr val="accent6">
            <a:hueOff val="13513096"/>
            <a:satOff val="-92324"/>
            <a:lumOff val="-42615"/>
          </a:schemeClr>
        </a:buClr>
        <a:buSzPct val="123000"/>
        <a:buFontTx/>
        <a:buChar char="•"/>
        <a:tabLst/>
        <a:defRPr b="0" baseline="-10000" cap="none" i="0" spc="0" strike="noStrike" sz="3000" u="none">
          <a:solidFill>
            <a:srgbClr val="000000"/>
          </a:solidFill>
          <a:uFillTx/>
          <a:latin typeface="Montserrat Thin Regular"/>
          <a:ea typeface="Montserrat Thin Regular"/>
          <a:cs typeface="Montserrat Thin Regular"/>
          <a:sym typeface="Montserrat Thin Regular"/>
        </a:defRPr>
      </a:lvl7pPr>
      <a:lvl8pPr marL="4648200" marR="0" indent="-381000" algn="l" defTabSz="2438338" rtl="0" latinLnBrk="0">
        <a:lnSpc>
          <a:spcPct val="130000"/>
        </a:lnSpc>
        <a:spcBef>
          <a:spcPts val="500"/>
        </a:spcBef>
        <a:spcAft>
          <a:spcPts val="0"/>
        </a:spcAft>
        <a:buClr>
          <a:schemeClr val="accent6">
            <a:hueOff val="13513096"/>
            <a:satOff val="-92324"/>
            <a:lumOff val="-42615"/>
          </a:schemeClr>
        </a:buClr>
        <a:buSzPct val="123000"/>
        <a:buFontTx/>
        <a:buChar char="•"/>
        <a:tabLst/>
        <a:defRPr b="0" baseline="-10000" cap="none" i="0" spc="0" strike="noStrike" sz="3000" u="none">
          <a:solidFill>
            <a:srgbClr val="000000"/>
          </a:solidFill>
          <a:uFillTx/>
          <a:latin typeface="Montserrat Thin Regular"/>
          <a:ea typeface="Montserrat Thin Regular"/>
          <a:cs typeface="Montserrat Thin Regular"/>
          <a:sym typeface="Montserrat Thin Regular"/>
        </a:defRPr>
      </a:lvl8pPr>
      <a:lvl9pPr marL="5257800" marR="0" indent="-381000" algn="l" defTabSz="2438338" rtl="0" latinLnBrk="0">
        <a:lnSpc>
          <a:spcPct val="130000"/>
        </a:lnSpc>
        <a:spcBef>
          <a:spcPts val="500"/>
        </a:spcBef>
        <a:spcAft>
          <a:spcPts val="0"/>
        </a:spcAft>
        <a:buClr>
          <a:schemeClr val="accent6">
            <a:hueOff val="13513096"/>
            <a:satOff val="-92324"/>
            <a:lumOff val="-42615"/>
          </a:schemeClr>
        </a:buClr>
        <a:buSzPct val="123000"/>
        <a:buFontTx/>
        <a:buChar char="•"/>
        <a:tabLst/>
        <a:defRPr b="0" baseline="-10000" cap="none" i="0" spc="0" strike="noStrike" sz="3000" u="none">
          <a:solidFill>
            <a:srgbClr val="000000"/>
          </a:solidFill>
          <a:uFillTx/>
          <a:latin typeface="Montserrat Thin Regular"/>
          <a:ea typeface="Montserrat Thin Regular"/>
          <a:cs typeface="Montserrat Thin Regular"/>
          <a:sym typeface="Montserrat Thin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g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g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g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g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rafovi 1"/>
          <p:cNvSpPr txBox="1"/>
          <p:nvPr>
            <p:ph type="ctrTitle"/>
          </p:nvPr>
        </p:nvSpPr>
        <p:spPr>
          <a:xfrm>
            <a:off x="3289300" y="9446566"/>
            <a:ext cx="18106802" cy="1575044"/>
          </a:xfrm>
          <a:prstGeom prst="rect">
            <a:avLst/>
          </a:prstGeom>
        </p:spPr>
        <p:txBody>
          <a:bodyPr/>
          <a:lstStyle/>
          <a:p>
            <a:pPr/>
            <a:r>
              <a:t>Grafovi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BFS (Breadth-First Search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BFS (</a:t>
            </a:r>
            <a:r>
              <a:rPr i="1"/>
              <a:t>Breadth-First Search</a:t>
            </a:r>
            <a:r>
              <a:t>)</a:t>
            </a:r>
          </a:p>
        </p:txBody>
      </p:sp>
      <p:grpSp>
        <p:nvGrpSpPr>
          <p:cNvPr id="409" name="Group"/>
          <p:cNvGrpSpPr/>
          <p:nvPr/>
        </p:nvGrpSpPr>
        <p:grpSpPr>
          <a:xfrm>
            <a:off x="1579033" y="2040466"/>
            <a:ext cx="9712907" cy="6785465"/>
            <a:chOff x="0" y="0"/>
            <a:chExt cx="9712906" cy="6785463"/>
          </a:xfrm>
        </p:grpSpPr>
        <p:sp>
          <p:nvSpPr>
            <p:cNvPr id="407" name="BFS:"/>
            <p:cNvSpPr txBox="1"/>
            <p:nvPr/>
          </p:nvSpPr>
          <p:spPr>
            <a:xfrm>
              <a:off x="458923" y="532243"/>
              <a:ext cx="2314837" cy="6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✅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BFS:</a:t>
              </a:r>
            </a:p>
          </p:txBody>
        </p:sp>
        <p:pic>
          <p:nvPicPr>
            <p:cNvPr id="40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712907" cy="67854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2" name="Group"/>
          <p:cNvGrpSpPr/>
          <p:nvPr/>
        </p:nvGrpSpPr>
        <p:grpSpPr>
          <a:xfrm>
            <a:off x="12385816" y="2049445"/>
            <a:ext cx="9712908" cy="8026237"/>
            <a:chOff x="0" y="0"/>
            <a:chExt cx="9712906" cy="8026236"/>
          </a:xfrm>
        </p:grpSpPr>
        <p:sp>
          <p:nvSpPr>
            <p:cNvPr id="410" name="Reprezentacija grafa sa slike:"/>
            <p:cNvSpPr txBox="1"/>
            <p:nvPr/>
          </p:nvSpPr>
          <p:spPr>
            <a:xfrm>
              <a:off x="425973" y="434365"/>
              <a:ext cx="8048160" cy="6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🗺️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Reprezentacija grafa sa slike:</a:t>
              </a:r>
            </a:p>
          </p:txBody>
        </p:sp>
        <p:pic>
          <p:nvPicPr>
            <p:cNvPr id="411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712907" cy="8026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5" name="Group"/>
          <p:cNvGrpSpPr/>
          <p:nvPr/>
        </p:nvGrpSpPr>
        <p:grpSpPr>
          <a:xfrm>
            <a:off x="1579033" y="8644846"/>
            <a:ext cx="9712907" cy="3509054"/>
            <a:chOff x="0" y="0"/>
            <a:chExt cx="9712906" cy="3509053"/>
          </a:xfrm>
        </p:grpSpPr>
        <p:pic>
          <p:nvPicPr>
            <p:cNvPr id="413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9712907" cy="35090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4" name="Poziv funkcije:"/>
            <p:cNvSpPr txBox="1"/>
            <p:nvPr/>
          </p:nvSpPr>
          <p:spPr>
            <a:xfrm>
              <a:off x="452966" y="480865"/>
              <a:ext cx="8285226" cy="6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▶️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Poziv funkcije:</a:t>
              </a:r>
            </a:p>
          </p:txBody>
        </p:sp>
      </p:grpSp>
      <p:grpSp>
        <p:nvGrpSpPr>
          <p:cNvPr id="418" name="Group"/>
          <p:cNvGrpSpPr/>
          <p:nvPr/>
        </p:nvGrpSpPr>
        <p:grpSpPr>
          <a:xfrm>
            <a:off x="12385817" y="8644846"/>
            <a:ext cx="9712905" cy="3509054"/>
            <a:chOff x="0" y="0"/>
            <a:chExt cx="9712904" cy="3509053"/>
          </a:xfrm>
        </p:grpSpPr>
        <p:sp>
          <p:nvSpPr>
            <p:cNvPr id="416" name="Očekivani izlaz:"/>
            <p:cNvSpPr txBox="1"/>
            <p:nvPr/>
          </p:nvSpPr>
          <p:spPr>
            <a:xfrm>
              <a:off x="428482" y="480865"/>
              <a:ext cx="8285226" cy="6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📤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Očekivani izlaz:</a:t>
              </a:r>
            </a:p>
          </p:txBody>
        </p:sp>
        <p:pic>
          <p:nvPicPr>
            <p:cNvPr id="417" name="pasted-movie.png" descr="pasted-movi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9712905" cy="35090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5" grpId="3"/>
      <p:bldP build="whole" bldLvl="1" animBg="1" rev="0" advAuto="0" spid="412" grpId="2"/>
      <p:bldP build="whole" bldLvl="1" animBg="1" rev="0" advAuto="0" spid="409" grpId="1"/>
      <p:bldP build="whole" bldLvl="1" animBg="1" rev="0" advAuto="0" spid="418" grpId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DFS (Depth-First Search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DFS (</a:t>
            </a:r>
            <a:r>
              <a:rPr i="1"/>
              <a:t>Depth-First Search</a:t>
            </a:r>
            <a:r>
              <a:t>)</a:t>
            </a:r>
          </a:p>
        </p:txBody>
      </p:sp>
      <p:sp>
        <p:nvSpPr>
          <p:cNvPr id="421" name="Opis:…"/>
          <p:cNvSpPr txBox="1"/>
          <p:nvPr/>
        </p:nvSpPr>
        <p:spPr>
          <a:xfrm>
            <a:off x="2029490" y="2834028"/>
            <a:ext cx="12140272" cy="4305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✳️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Opis: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Rekurzivno</a:t>
            </a:r>
            <a:r>
              <a:t> ili uz pomoć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steka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Počinje od početnog čvora i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istražuje sve do kraja puta</a:t>
            </a:r>
            <a:r>
              <a:t> pre nego što se vrati nazad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Koristi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stek </a:t>
            </a:r>
            <a:r>
              <a:t>(</a:t>
            </a:r>
            <a:r>
              <a:rPr i="1"/>
              <a:t>stack</a:t>
            </a:r>
            <a:r>
              <a:t>) da bi zapamtio gde treba da se vrati</a:t>
            </a:r>
          </a:p>
        </p:txBody>
      </p:sp>
      <p:sp>
        <p:nvSpPr>
          <p:cNvPr id="422" name="Osnovna ideja:…"/>
          <p:cNvSpPr txBox="1"/>
          <p:nvPr/>
        </p:nvSpPr>
        <p:spPr>
          <a:xfrm>
            <a:off x="2033723" y="6428303"/>
            <a:ext cx="14736364" cy="2087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🧠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Osnovna ideja: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Prati koji čvorovi su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posećeni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Koristi </a:t>
            </a:r>
            <a:r>
              <a:rPr i="1"/>
              <a:t>LIFO</a:t>
            </a:r>
            <a:r>
              <a:t> logiku —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poslednji dodat, prvi se obrađuje</a:t>
            </a:r>
          </a:p>
        </p:txBody>
      </p:sp>
      <p:sp>
        <p:nvSpPr>
          <p:cNvPr id="423" name="Vremenska složenost:…"/>
          <p:cNvSpPr txBox="1"/>
          <p:nvPr/>
        </p:nvSpPr>
        <p:spPr>
          <a:xfrm>
            <a:off x="2170612" y="8565908"/>
            <a:ext cx="14462586" cy="139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⏱️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Vremenska složenost: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14:m>
              <m:oMath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, gde je </a:t>
            </a:r>
            <a:r>
              <a:rPr i="1">
                <a:latin typeface="+mn-lt"/>
                <a:ea typeface="+mn-ea"/>
                <a:cs typeface="+mn-cs"/>
                <a:sym typeface="Montserrat Thin Bold"/>
              </a:rPr>
              <a:t>V</a:t>
            </a:r>
            <a:r>
              <a:t> broj čvorova, a </a:t>
            </a:r>
            <a:r>
              <a:rPr i="1">
                <a:latin typeface="+mn-lt"/>
                <a:ea typeface="+mn-ea"/>
                <a:cs typeface="+mn-cs"/>
                <a:sym typeface="Montserrat Thin Bold"/>
              </a:rPr>
              <a:t>E</a:t>
            </a:r>
            <a:r>
              <a:t> broj grana</a:t>
            </a:r>
          </a:p>
        </p:txBody>
      </p:sp>
      <p:sp>
        <p:nvSpPr>
          <p:cNvPr id="424" name="Korisno za:…"/>
          <p:cNvSpPr txBox="1"/>
          <p:nvPr/>
        </p:nvSpPr>
        <p:spPr>
          <a:xfrm>
            <a:off x="2243739" y="10120266"/>
            <a:ext cx="15944187" cy="139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🧩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lvl1pPr>
            <a:lvl2pPr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lvl2pPr>
          </a:lstStyle>
          <a:p>
            <a:pPr/>
            <a:r>
              <a:t>Korisno za:</a:t>
            </a:r>
          </a:p>
          <a:p>
            <a:pPr lvl="1"/>
            <a:r>
              <a:t>Detekcija ciklusa, kompnente povezanosti, topološko soritraje</a:t>
            </a:r>
          </a:p>
        </p:txBody>
      </p:sp>
      <p:pic>
        <p:nvPicPr>
          <p:cNvPr id="425" name="Depth-First-Search.gif" descr="Depth-First-Search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78200" y="3050992"/>
            <a:ext cx="6350000" cy="635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Class="entr" nodeType="with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4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4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Class="entr" nodeType="with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4" grpId="5"/>
      <p:bldP build="p" bldLvl="5" animBg="1" rev="0" advAuto="0" spid="422" grpId="3"/>
      <p:bldP build="whole" bldLvl="1" animBg="1" rev="0" advAuto="0" spid="425" grpId="2"/>
      <p:bldP build="p" bldLvl="5" animBg="1" rev="0" advAuto="0" spid="421" grpId="1"/>
      <p:bldP build="p" bldLvl="5" animBg="1" rev="0" advAuto="0" spid="423" grpId="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DFS (Depth-First Search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DFS (</a:t>
            </a:r>
            <a:r>
              <a:rPr i="1"/>
              <a:t>Depth-First Search</a:t>
            </a:r>
            <a:r>
              <a:t>)</a:t>
            </a:r>
          </a:p>
        </p:txBody>
      </p:sp>
      <p:sp>
        <p:nvSpPr>
          <p:cNvPr id="428" name="Zadatak:…"/>
          <p:cNvSpPr txBox="1"/>
          <p:nvPr/>
        </p:nvSpPr>
        <p:spPr>
          <a:xfrm>
            <a:off x="2033723" y="2483810"/>
            <a:ext cx="13611752" cy="1494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🔍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lvl1pPr>
            <a:lvl2pPr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lvl2pPr>
          </a:lstStyle>
          <a:p>
            <a:pPr/>
            <a:r>
              <a:t>Zadatak:</a:t>
            </a:r>
          </a:p>
          <a:p>
            <a:pPr lvl="1"/>
            <a:r>
              <a:t>Implementirati DFS algoritam i testirati ga na sledećem grafu:</a:t>
            </a:r>
          </a:p>
        </p:txBody>
      </p:sp>
      <p:pic>
        <p:nvPicPr>
          <p:cNvPr id="429" name="Screenshot 2025-06-30 at 18.17.33.png" descr="Screenshot 2025-06-30 at 18.17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4394" y="3750733"/>
            <a:ext cx="7170411" cy="7185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8" grpId="1"/>
      <p:bldP build="whole" bldLvl="1" animBg="1" rev="0" advAuto="0" spid="429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DFS (Depth-First Search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DFS (</a:t>
            </a:r>
            <a:r>
              <a:rPr i="1"/>
              <a:t>Depth-First Search</a:t>
            </a:r>
            <a:r>
              <a:t>)</a:t>
            </a:r>
          </a:p>
        </p:txBody>
      </p:sp>
      <p:grpSp>
        <p:nvGrpSpPr>
          <p:cNvPr id="434" name="Group"/>
          <p:cNvGrpSpPr/>
          <p:nvPr/>
        </p:nvGrpSpPr>
        <p:grpSpPr>
          <a:xfrm>
            <a:off x="12385816" y="2049445"/>
            <a:ext cx="9712908" cy="8026237"/>
            <a:chOff x="0" y="0"/>
            <a:chExt cx="9712906" cy="8026236"/>
          </a:xfrm>
        </p:grpSpPr>
        <p:sp>
          <p:nvSpPr>
            <p:cNvPr id="432" name="Reprezentacija grafa sa slike:"/>
            <p:cNvSpPr txBox="1"/>
            <p:nvPr/>
          </p:nvSpPr>
          <p:spPr>
            <a:xfrm>
              <a:off x="425973" y="434365"/>
              <a:ext cx="8048160" cy="6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🗺️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Reprezentacija grafa sa slike:</a:t>
              </a:r>
            </a:p>
          </p:txBody>
        </p:sp>
        <p:pic>
          <p:nvPicPr>
            <p:cNvPr id="43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712907" cy="80262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37" name="Group"/>
          <p:cNvGrpSpPr/>
          <p:nvPr/>
        </p:nvGrpSpPr>
        <p:grpSpPr>
          <a:xfrm>
            <a:off x="1595050" y="2055920"/>
            <a:ext cx="9712907" cy="5564080"/>
            <a:chOff x="0" y="0"/>
            <a:chExt cx="9712906" cy="5564079"/>
          </a:xfrm>
        </p:grpSpPr>
        <p:sp>
          <p:nvSpPr>
            <p:cNvPr id="435" name="DFS:"/>
            <p:cNvSpPr txBox="1"/>
            <p:nvPr/>
          </p:nvSpPr>
          <p:spPr>
            <a:xfrm>
              <a:off x="442906" y="516790"/>
              <a:ext cx="2314837" cy="6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✅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DFS:</a:t>
              </a:r>
            </a:p>
          </p:txBody>
        </p:sp>
        <p:pic>
          <p:nvPicPr>
            <p:cNvPr id="43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712907" cy="5564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40" name="Group"/>
          <p:cNvGrpSpPr/>
          <p:nvPr/>
        </p:nvGrpSpPr>
        <p:grpSpPr>
          <a:xfrm>
            <a:off x="12385816" y="8642399"/>
            <a:ext cx="9712908" cy="3509055"/>
            <a:chOff x="0" y="0"/>
            <a:chExt cx="9712906" cy="3509053"/>
          </a:xfrm>
        </p:grpSpPr>
        <p:sp>
          <p:nvSpPr>
            <p:cNvPr id="438" name="Očekivani izlaz:"/>
            <p:cNvSpPr txBox="1"/>
            <p:nvPr/>
          </p:nvSpPr>
          <p:spPr>
            <a:xfrm>
              <a:off x="428483" y="483312"/>
              <a:ext cx="8285226" cy="6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📤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Očekivani izlaz:</a:t>
              </a:r>
            </a:p>
          </p:txBody>
        </p:sp>
        <p:pic>
          <p:nvPicPr>
            <p:cNvPr id="439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9712907" cy="35090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43" name="Group"/>
          <p:cNvGrpSpPr/>
          <p:nvPr/>
        </p:nvGrpSpPr>
        <p:grpSpPr>
          <a:xfrm>
            <a:off x="1595050" y="8654018"/>
            <a:ext cx="9712907" cy="3916183"/>
            <a:chOff x="0" y="0"/>
            <a:chExt cx="9712906" cy="3916181"/>
          </a:xfrm>
        </p:grpSpPr>
        <p:sp>
          <p:nvSpPr>
            <p:cNvPr id="441" name="Poziv funkcije:"/>
            <p:cNvSpPr txBox="1"/>
            <p:nvPr/>
          </p:nvSpPr>
          <p:spPr>
            <a:xfrm>
              <a:off x="436949" y="471693"/>
              <a:ext cx="8285227" cy="6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▶️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Poziv funkcije:</a:t>
              </a:r>
            </a:p>
          </p:txBody>
        </p:sp>
        <p:pic>
          <p:nvPicPr>
            <p:cNvPr id="442" name="pasted-movie.png" descr="pasted-movi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9712907" cy="39161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4" grpId="2"/>
      <p:bldP build="whole" bldLvl="1" animBg="1" rev="0" advAuto="0" spid="437" grpId="1"/>
      <p:bldP build="whole" bldLvl="1" animBg="1" rev="0" advAuto="0" spid="440" grpId="4"/>
      <p:bldP build="whole" bldLvl="1" animBg="1" rev="0" advAuto="0" spid="443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BFS vs DF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BFS vs DFS</a:t>
            </a:r>
          </a:p>
        </p:txBody>
      </p:sp>
      <p:graphicFrame>
        <p:nvGraphicFramePr>
          <p:cNvPr id="446" name="Table 1"/>
          <p:cNvGraphicFramePr/>
          <p:nvPr/>
        </p:nvGraphicFramePr>
        <p:xfrm>
          <a:off x="378221" y="2302177"/>
          <a:ext cx="10985501" cy="825601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5084498"/>
                <a:gridCol w="10531277"/>
                <a:gridCol w="8011781"/>
              </a:tblGrid>
              <a:tr h="824331"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b="0"/>
                      </a:pPr>
                      <a:r>
                        <a:rPr sz="3200">
                          <a:latin typeface="+mn-lt"/>
                          <a:ea typeface="+mn-ea"/>
                          <a:cs typeface="+mn-cs"/>
                          <a:sym typeface="Montserrat Thin Bold"/>
                        </a:rPr>
                        <a:t>Osobina</a:t>
                      </a:r>
                    </a:p>
                  </a:txBody>
                  <a:tcPr marL="12700" marR="12700" marT="12700" marB="12700" anchor="ctr" anchorCtr="0" horzOverflow="overflow"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b="0"/>
                      </a:pPr>
                      <a:r>
                        <a:rPr sz="3200">
                          <a:latin typeface="+mn-lt"/>
                          <a:ea typeface="+mn-ea"/>
                          <a:cs typeface="+mn-cs"/>
                          <a:sym typeface="Montserrat Thin Bold"/>
                        </a:rPr>
                        <a:t>BFS (Breadth-First Search)</a:t>
                      </a:r>
                    </a:p>
                  </a:txBody>
                  <a:tcPr marL="12700" marR="12700" marT="12700" marB="12700" anchor="ctr" anchorCtr="0" horzOverflow="overflow"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b="0"/>
                      </a:pPr>
                      <a:r>
                        <a:rPr sz="3200">
                          <a:latin typeface="+mn-lt"/>
                          <a:ea typeface="+mn-ea"/>
                          <a:cs typeface="+mn-cs"/>
                          <a:sym typeface="Montserrat Thin Bold"/>
                        </a:rPr>
                        <a:t>DFS (Depth-First Search)</a:t>
                      </a:r>
                    </a:p>
                  </a:txBody>
                  <a:tcPr marL="12700" marR="12700" marT="12700" marB="12700" anchor="ctr" anchorCtr="0" horzOverflow="overflow">
                    <a:solidFill>
                      <a:srgbClr val="929292"/>
                    </a:solidFill>
                  </a:tcPr>
                </a:tc>
              </a:tr>
              <a:tr h="824331"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b="0"/>
                      </a:pPr>
                      <a:r>
                        <a:rPr sz="3000">
                          <a:latin typeface="+mn-lt"/>
                          <a:ea typeface="+mn-ea"/>
                          <a:cs typeface="+mn-cs"/>
                          <a:sym typeface="Montserrat Thin Bold"/>
                        </a:rPr>
                        <a:t>Princip</a:t>
                      </a:r>
                    </a:p>
                  </a:txBody>
                  <a:tcPr marL="12700" marR="12700" marT="12700" marB="127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2500">
                          <a:latin typeface="Montserrat Thin Regular"/>
                          <a:ea typeface="Montserrat Thin Regular"/>
                          <a:cs typeface="Montserrat Thin Regular"/>
                          <a:sym typeface="Montserrat Thin Regular"/>
                        </a:defRPr>
                      </a:pPr>
                      <a:r>
                        <a:rPr i="1"/>
                        <a:t>FIFO</a:t>
                      </a:r>
                      <a:r>
                        <a:t> (red)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2500">
                          <a:latin typeface="Montserrat Thin Regular"/>
                          <a:ea typeface="Montserrat Thin Regular"/>
                          <a:cs typeface="Montserrat Thin Regular"/>
                          <a:sym typeface="Montserrat Thin Regular"/>
                        </a:defRPr>
                      </a:pPr>
                      <a:r>
                        <a:rPr i="1"/>
                        <a:t>LIFO</a:t>
                      </a:r>
                      <a:r>
                        <a:t> (stek ili rekurzija)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824331"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b="0"/>
                      </a:pPr>
                      <a:r>
                        <a:rPr sz="3000">
                          <a:latin typeface="+mn-lt"/>
                          <a:ea typeface="+mn-ea"/>
                          <a:cs typeface="+mn-cs"/>
                          <a:sym typeface="Montserrat Thin Bold"/>
                        </a:rPr>
                        <a:t>Redosled obilaska</a:t>
                      </a:r>
                    </a:p>
                  </a:txBody>
                  <a:tcPr marL="12700" marR="12700" marT="12700" marB="127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</a:pPr>
                      <a:r>
                        <a:rPr sz="2500">
                          <a:latin typeface="Montserrat Thin Regular"/>
                          <a:ea typeface="Montserrat Thin Regular"/>
                          <a:cs typeface="Montserrat Thin Regular"/>
                          <a:sym typeface="Montserrat Thin Regular"/>
                        </a:rPr>
                        <a:t>Istražuje čvorove blizu izvornog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</a:pPr>
                      <a:r>
                        <a:rPr sz="2500">
                          <a:latin typeface="Montserrat Thin Regular"/>
                          <a:ea typeface="Montserrat Thin Regular"/>
                          <a:cs typeface="Montserrat Thin Regular"/>
                          <a:sym typeface="Montserrat Thin Regular"/>
                        </a:rPr>
                        <a:t>Istražuje čvorove što dalje od izvornog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824331"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b="0"/>
                      </a:pPr>
                      <a:r>
                        <a:rPr sz="3000">
                          <a:latin typeface="+mn-lt"/>
                          <a:ea typeface="+mn-ea"/>
                          <a:cs typeface="+mn-cs"/>
                          <a:sym typeface="Montserrat Thin Bold"/>
                        </a:rPr>
                        <a:t>Brzina (u teoriji)</a:t>
                      </a:r>
                    </a:p>
                  </a:txBody>
                  <a:tcPr marL="12700" marR="12700" marT="12700" marB="127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</a:pPr>
                      <a:r>
                        <a:rPr sz="2500">
                          <a:solidFill>
                            <a:schemeClr val="accent4">
                              <a:hueOff val="-476017"/>
                              <a:lumOff val="-10042"/>
                            </a:schemeClr>
                          </a:solidFill>
                          <a:latin typeface="Montserrat Thin Regular"/>
                          <a:ea typeface="Montserrat Thin Regular"/>
                          <a:cs typeface="Montserrat Thin Regular"/>
                          <a:sym typeface="Montserrat Thin Regular"/>
                        </a:rPr>
                        <a:t>Sporiji u širokim grafovima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</a:pPr>
                      <a:r>
                        <a:rPr sz="2500">
                          <a:solidFill>
                            <a:schemeClr val="accent4">
                              <a:hueOff val="-476017"/>
                              <a:lumOff val="-10042"/>
                            </a:schemeClr>
                          </a:solidFill>
                          <a:latin typeface="Montserrat Thin Regular"/>
                          <a:ea typeface="Montserrat Thin Regular"/>
                          <a:cs typeface="Montserrat Thin Regular"/>
                          <a:sym typeface="Montserrat Thin Regular"/>
                        </a:rPr>
                        <a:t>Brži, ali može da ide previše u dubinu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824331"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b="0"/>
                      </a:pPr>
                      <a:r>
                        <a:rPr sz="3000">
                          <a:latin typeface="+mn-lt"/>
                          <a:ea typeface="+mn-ea"/>
                          <a:cs typeface="+mn-cs"/>
                          <a:sym typeface="Montserrat Thin Bold"/>
                        </a:rPr>
                        <a:t>Zahtev memorije</a:t>
                      </a:r>
                    </a:p>
                  </a:txBody>
                  <a:tcPr marL="12700" marR="12700" marT="12700" marB="127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</a:pPr>
                      <a:r>
                        <a:rPr sz="25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Montserrat Thin Regular"/>
                          <a:ea typeface="Montserrat Thin Regular"/>
                          <a:cs typeface="Montserrat Thin Regular"/>
                          <a:sym typeface="Montserrat Thin Regular"/>
                        </a:rPr>
                        <a:t>Više memorije (pamti sve susede po nivou)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</a:pPr>
                      <a:r>
                        <a:rPr sz="25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Montserrat Thin Regular"/>
                          <a:ea typeface="Montserrat Thin Regular"/>
                          <a:cs typeface="Montserrat Thin Regular"/>
                          <a:sym typeface="Montserrat Thin Regular"/>
                        </a:rPr>
                        <a:t>Manje memorije (ide u dubinu)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824331"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b="0"/>
                      </a:pPr>
                      <a:r>
                        <a:rPr sz="3000">
                          <a:latin typeface="+mn-lt"/>
                          <a:ea typeface="+mn-ea"/>
                          <a:cs typeface="+mn-cs"/>
                          <a:sym typeface="Montserrat Thin Bold"/>
                        </a:rPr>
                        <a:t>Optimalnost puta</a:t>
                      </a:r>
                    </a:p>
                  </a:txBody>
                  <a:tcPr marL="12700" marR="12700" marT="12700" marB="127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</a:pPr>
                      <a:r>
                        <a:rPr sz="25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Montserrat Thin Regular"/>
                          <a:ea typeface="Montserrat Thin Regular"/>
                          <a:cs typeface="Montserrat Thin Regular"/>
                          <a:sym typeface="Montserrat Thin Regular"/>
                        </a:rPr>
                        <a:t>Pronalazi najkraći put (u ne-težinskim grafovima)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</a:pPr>
                      <a:r>
                        <a:rPr sz="25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Montserrat Thin Regular"/>
                          <a:ea typeface="Montserrat Thin Regular"/>
                          <a:cs typeface="Montserrat Thin Regular"/>
                          <a:sym typeface="Montserrat Thin Regular"/>
                        </a:rPr>
                        <a:t>Ne garantuje najkraći put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824331"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b="0"/>
                      </a:pPr>
                      <a:r>
                        <a:rPr sz="3000">
                          <a:latin typeface="+mn-lt"/>
                          <a:ea typeface="+mn-ea"/>
                          <a:cs typeface="+mn-cs"/>
                          <a:sym typeface="Montserrat Thin Bold"/>
                        </a:rPr>
                        <a:t>Opasnost od petlje</a:t>
                      </a:r>
                    </a:p>
                  </a:txBody>
                  <a:tcPr marL="12700" marR="12700" marT="12700" marB="127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</a:pPr>
                      <a:r>
                        <a:rPr sz="25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Montserrat Thin Regular"/>
                          <a:ea typeface="Montserrat Thin Regular"/>
                          <a:cs typeface="Montserrat Thin Regular"/>
                          <a:sym typeface="Montserrat Thin Regular"/>
                        </a:rPr>
                        <a:t>Ne može da uđe u beskonačnu petlju (ako se pamte posećeni)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</a:pPr>
                      <a:r>
                        <a:rPr sz="25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Montserrat Thin Regular"/>
                          <a:ea typeface="Montserrat Thin Regular"/>
                          <a:cs typeface="Montserrat Thin Regular"/>
                          <a:sym typeface="Montserrat Thin Regular"/>
                        </a:rPr>
                        <a:t>Može da uđe ako se ne pamti stanje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824331"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b="0"/>
                      </a:pPr>
                      <a:r>
                        <a:rPr sz="3000">
                          <a:latin typeface="+mn-lt"/>
                          <a:ea typeface="+mn-ea"/>
                          <a:cs typeface="+mn-cs"/>
                          <a:sym typeface="Montserrat Thin Bold"/>
                        </a:rPr>
                        <a:t>Pogodan za</a:t>
                      </a:r>
                    </a:p>
                  </a:txBody>
                  <a:tcPr marL="12700" marR="12700" marT="12700" marB="127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</a:pPr>
                      <a:r>
                        <a:rPr sz="2500">
                          <a:latin typeface="Montserrat Thin Regular"/>
                          <a:ea typeface="Montserrat Thin Regular"/>
                          <a:cs typeface="Montserrat Thin Regular"/>
                          <a:sym typeface="Montserrat Thin Regular"/>
                        </a:rPr>
                        <a:t>Najkraći put, pretraga u širinu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</a:pPr>
                      <a:r>
                        <a:rPr sz="2500">
                          <a:latin typeface="Montserrat Thin Regular"/>
                          <a:ea typeface="Montserrat Thin Regular"/>
                          <a:cs typeface="Montserrat Thin Regular"/>
                          <a:sym typeface="Montserrat Thin Regular"/>
                        </a:rPr>
                        <a:t>Otkrivanje komponente, topološko sortiranje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824331"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b="0"/>
                      </a:pPr>
                      <a:r>
                        <a:rPr sz="3000">
                          <a:latin typeface="+mn-lt"/>
                          <a:ea typeface="+mn-ea"/>
                          <a:cs typeface="+mn-cs"/>
                          <a:sym typeface="Montserrat Thin Bold"/>
                        </a:rPr>
                        <a:t>Može da se koristi za</a:t>
                      </a:r>
                    </a:p>
                  </a:txBody>
                  <a:tcPr marL="12700" marR="12700" marT="12700" marB="127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</a:pPr>
                      <a:r>
                        <a:rPr sz="2500">
                          <a:latin typeface="Montserrat Thin Regular"/>
                          <a:ea typeface="Montserrat Thin Regular"/>
                          <a:cs typeface="Montserrat Thin Regular"/>
                          <a:sym typeface="Montserrat Thin Regular"/>
                        </a:rPr>
                        <a:t>Nivoe grafa, minimum koraka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</a:pPr>
                      <a:r>
                        <a:rPr sz="2500">
                          <a:latin typeface="Montserrat Thin Regular"/>
                          <a:ea typeface="Montserrat Thin Regular"/>
                          <a:cs typeface="Montserrat Thin Regular"/>
                          <a:sym typeface="Montserrat Thin Regular"/>
                        </a:rPr>
                        <a:t>Provera ciklusa, generisanje lavirinata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824331"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b="0"/>
                      </a:pPr>
                      <a:r>
                        <a:rPr sz="3000">
                          <a:latin typeface="+mn-lt"/>
                          <a:ea typeface="+mn-ea"/>
                          <a:cs typeface="+mn-cs"/>
                          <a:sym typeface="Montserrat Thin Bold"/>
                        </a:rPr>
                        <a:t>Implementacija</a:t>
                      </a:r>
                    </a:p>
                  </a:txBody>
                  <a:tcPr marL="12700" marR="12700" marT="12700" marB="127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</a:pPr>
                      <a:r>
                        <a:rPr sz="2500">
                          <a:latin typeface="Montserrat Thin Regular"/>
                          <a:ea typeface="Montserrat Thin Regular"/>
                          <a:cs typeface="Montserrat Thin Regular"/>
                          <a:sym typeface="Montserrat Thin Regular"/>
                        </a:rPr>
                        <a:t>Lako uz red i listu posećenih</a:t>
                      </a:r>
                    </a:p>
                  </a:txBody>
                  <a:tcPr marL="12700" marR="12700" marT="12700" marB="12700" anchor="ctr" anchorCtr="0" horzOverflow="overflow"/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</a:pPr>
                      <a:r>
                        <a:rPr sz="2500">
                          <a:latin typeface="Montserrat Thin Regular"/>
                          <a:ea typeface="Montserrat Thin Regular"/>
                          <a:cs typeface="Montserrat Thin Regular"/>
                          <a:sym typeface="Montserrat Thin Regular"/>
                        </a:rPr>
                        <a:t>Lako rekurzivno ili pomoću steka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BFS vs DF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BFS vs DFS</a:t>
            </a:r>
          </a:p>
        </p:txBody>
      </p:sp>
      <p:pic>
        <p:nvPicPr>
          <p:cNvPr id="449" name="Screen Recording 2025-06-30 at 18.56.54.mov" descr="Screen Recording 2025-06-30 at 18.56.54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175933" y="2434166"/>
            <a:ext cx="21258988" cy="6060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37" fill="hold"/>
                                        <p:tgtEl>
                                          <p:spTgt spid="4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4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44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4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ronalazak najkraćeg pu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Pronalazak najkraćeg puta</a:t>
            </a:r>
          </a:p>
        </p:txBody>
      </p:sp>
      <p:sp>
        <p:nvSpPr>
          <p:cNvPr id="452" name="Cilj:…"/>
          <p:cNvSpPr txBox="1"/>
          <p:nvPr/>
        </p:nvSpPr>
        <p:spPr>
          <a:xfrm>
            <a:off x="2029490" y="2293340"/>
            <a:ext cx="12086230" cy="190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🔍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Cilj: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Pronaći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najkraći put u težinskom grafu</a:t>
            </a:r>
            <a:r>
              <a:t> od polaznog čvora do svih ostalih čvorova</a:t>
            </a:r>
          </a:p>
        </p:txBody>
      </p:sp>
      <p:sp>
        <p:nvSpPr>
          <p:cNvPr id="453" name="Gde se koristi:…"/>
          <p:cNvSpPr txBox="1"/>
          <p:nvPr/>
        </p:nvSpPr>
        <p:spPr>
          <a:xfrm>
            <a:off x="1999857" y="4297038"/>
            <a:ext cx="10871518" cy="2740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🧠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Gde se koristi: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Navigacija</a:t>
            </a:r>
            <a:r>
              <a:t> (</a:t>
            </a:r>
            <a:r>
              <a:rPr i="1"/>
              <a:t>npr. Google Maps</a:t>
            </a:r>
            <a:r>
              <a:t>)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Mreže</a:t>
            </a:r>
            <a:r>
              <a:t> (</a:t>
            </a:r>
            <a:r>
              <a:rPr i="1"/>
              <a:t>npr. Najmanji broj hopova</a:t>
            </a:r>
            <a:r>
              <a:t>)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Planiranje i optimizacija</a:t>
            </a:r>
            <a:r>
              <a:t> (</a:t>
            </a:r>
            <a:r>
              <a:rPr i="1"/>
              <a:t>npr. trošak, vreme</a:t>
            </a:r>
            <a:r>
              <a:t>)</a:t>
            </a:r>
          </a:p>
        </p:txBody>
      </p:sp>
      <p:sp>
        <p:nvSpPr>
          <p:cNvPr id="454" name="Napomena:…"/>
          <p:cNvSpPr txBox="1"/>
          <p:nvPr/>
        </p:nvSpPr>
        <p:spPr>
          <a:xfrm>
            <a:off x="2029490" y="7389179"/>
            <a:ext cx="14292152" cy="2837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📌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Napomena: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Ako je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graf bez težina</a:t>
            </a:r>
            <a:r>
              <a:t>, koristi se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BFS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Ako se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težine pozitivne</a:t>
            </a:r>
            <a:r>
              <a:t>, koristi se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Dijkstrin algoritam</a:t>
            </a:r>
            <a:endParaRPr>
              <a:latin typeface="+mn-lt"/>
              <a:ea typeface="+mn-ea"/>
              <a:cs typeface="+mn-cs"/>
              <a:sym typeface="Montserrat Thin Bold"/>
            </a:endParaRP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Ako graf sadrži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negativne težine</a:t>
            </a:r>
            <a:r>
              <a:t>, koristi se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Bellman-Ford algoritam</a:t>
            </a:r>
          </a:p>
        </p:txBody>
      </p:sp>
      <p:sp>
        <p:nvSpPr>
          <p:cNvPr id="455" name="Napomena:…"/>
          <p:cNvSpPr txBox="1"/>
          <p:nvPr/>
        </p:nvSpPr>
        <p:spPr>
          <a:xfrm>
            <a:off x="2030040" y="10367808"/>
            <a:ext cx="12301956" cy="1988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🛠️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Napomena: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Dijkstra</a:t>
            </a:r>
            <a:r>
              <a:t> ➝ Brz, ali ne radi sa negativnim težinama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Bellman-Ford</a:t>
            </a:r>
            <a:r>
              <a:t> ➝ Sporiji, ali radi i sa negativnim težinama</a:t>
            </a:r>
          </a:p>
        </p:txBody>
      </p:sp>
      <p:pic>
        <p:nvPicPr>
          <p:cNvPr id="456" name="68747470733a2f2f6d69726f2e6d656469756d2e636f6d2f6d61782f323235332f312a6d56493877312d744f53734e37386b4968594b3159412e676966.gif" descr="68747470733a2f2f6d69726f2e6d656469756d2e636f6d2f6d61782f323235332f312a6d56493877312d744f53734e37386b4968594b3159412e676966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1472" y="3621716"/>
            <a:ext cx="10435604" cy="48761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ntr" nodeType="with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Class="entr" nodeType="with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4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53" grpId="2"/>
      <p:bldP build="p" bldLvl="5" animBg="1" rev="0" advAuto="0" spid="455" grpId="5"/>
      <p:bldP build="p" bldLvl="5" animBg="1" rev="0" advAuto="0" spid="452" grpId="1"/>
      <p:bldP build="whole" bldLvl="1" animBg="1" rev="0" advAuto="0" spid="456" grpId="3"/>
      <p:bldP build="p" bldLvl="5" animBg="1" rev="0" advAuto="0" spid="454" grpId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Dijkst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Dijkstra</a:t>
            </a:r>
          </a:p>
        </p:txBody>
      </p:sp>
      <p:sp>
        <p:nvSpPr>
          <p:cNvPr id="459" name="Osnovni algoritam za pronalaženje najkraćeg puta u grafu sa pozitivnim težinama"/>
          <p:cNvSpPr txBox="1"/>
          <p:nvPr>
            <p:ph type="body" sz="quarter" idx="1"/>
          </p:nvPr>
        </p:nvSpPr>
        <p:spPr>
          <a:xfrm>
            <a:off x="2029490" y="2561718"/>
            <a:ext cx="19339453" cy="77207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baseline="-9375" i="1" sz="3200"/>
            </a:lvl1pPr>
          </a:lstStyle>
          <a:p>
            <a:pPr/>
            <a:r>
              <a:t>Osnovni algoritam za pronalaženje najkraćeg puta u grafu sa pozitivnim težinama</a:t>
            </a:r>
          </a:p>
        </p:txBody>
      </p:sp>
      <p:sp>
        <p:nvSpPr>
          <p:cNvPr id="460" name="Ideja:…"/>
          <p:cNvSpPr txBox="1"/>
          <p:nvPr/>
        </p:nvSpPr>
        <p:spPr>
          <a:xfrm>
            <a:off x="2029490" y="3547673"/>
            <a:ext cx="13927997" cy="965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🛠️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Ideja: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Čuva se skup </a:t>
            </a:r>
            <a:r>
              <a:rPr i="1"/>
              <a:t>neposećenih</a:t>
            </a:r>
            <a:r>
              <a:t> čvorova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Počinje se od </a:t>
            </a:r>
            <a:r>
              <a:rPr i="1"/>
              <a:t>izvornog</a:t>
            </a:r>
            <a:r>
              <a:t> čvora i njegova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udaljenost </a:t>
            </a:r>
            <a:r>
              <a:t>se postavlja na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 0</a:t>
            </a:r>
            <a:endParaRPr>
              <a:latin typeface="+mn-lt"/>
              <a:ea typeface="+mn-ea"/>
              <a:cs typeface="+mn-cs"/>
              <a:sym typeface="Montserrat Thin Bold"/>
            </a:endParaRP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Svi ostali čvorovi se inicijalizuju na beskončno (</a:t>
            </a:r>
            <a:r>
              <a:rPr i="1"/>
              <a:t>inf</a:t>
            </a:r>
            <a:r>
              <a:t>)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U svakom koraku se bira čvor sa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najmanjom trenutno poznatom udaljenošću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Ažuriraju se udaljenosti do njegovih suseda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Čvor se zatim označava kao </a:t>
            </a:r>
            <a:r>
              <a:rPr i="1"/>
              <a:t>posećen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Postupak se ponavlja dok svi čvorovi ne budu posećeni</a:t>
            </a:r>
          </a:p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⏱️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Kompleksnost: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Bez prioriteta:</a:t>
            </a:r>
            <a:r>
              <a:t> </a:t>
            </a:r>
            <a14:m>
              <m:oMath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sSup>
                  <m:e>
                    <m:r>
                      <a:rPr xmlns:a="http://schemas.openxmlformats.org/drawingml/2006/main" sz="3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e>
                  <m:sup>
                    <m:r>
                      <a:rPr xmlns:a="http://schemas.openxmlformats.org/drawingml/2006/main" sz="3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Sa prioritetnim redom </a:t>
            </a:r>
            <a:r>
              <a:t>(</a:t>
            </a:r>
            <a:r>
              <a:rPr i="1"/>
              <a:t>heap</a:t>
            </a:r>
            <a:r>
              <a:t>)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:</a:t>
            </a:r>
            <a:r>
              <a:t> </a:t>
            </a:r>
            <a14:m>
              <m:oMath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l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  <p:pic>
        <p:nvPicPr>
          <p:cNvPr id="461" name="Dijkstra_Animation.gif" descr="Dijkstra_Animati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20683" y="4532209"/>
            <a:ext cx="5479711" cy="4298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9" grpId="1"/>
      <p:bldP build="whole" bldLvl="1" animBg="1" rev="0" advAuto="0" spid="461" grpId="3"/>
      <p:bldP build="p" bldLvl="5" animBg="1" rev="0" advAuto="0" spid="460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Dijkst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Dijkstra</a:t>
            </a:r>
          </a:p>
        </p:txBody>
      </p:sp>
      <p:sp>
        <p:nvSpPr>
          <p:cNvPr id="464" name="Zadatak:…"/>
          <p:cNvSpPr txBox="1"/>
          <p:nvPr/>
        </p:nvSpPr>
        <p:spPr>
          <a:xfrm>
            <a:off x="2033723" y="2483810"/>
            <a:ext cx="13848936" cy="1494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🔍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lvl1pPr>
            <a:lvl2pPr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lvl2pPr>
          </a:lstStyle>
          <a:p>
            <a:pPr/>
            <a:r>
              <a:t>Zadatak:</a:t>
            </a:r>
          </a:p>
          <a:p>
            <a:pPr lvl="1"/>
            <a:r>
              <a:t>Implementirati Dijkstra algoritam i testirati ga na sledećem grafu:</a:t>
            </a:r>
          </a:p>
        </p:txBody>
      </p:sp>
      <p:pic>
        <p:nvPicPr>
          <p:cNvPr id="46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0" t="7994" r="0" b="19991"/>
          <a:stretch>
            <a:fillRect/>
          </a:stretch>
        </p:blipFill>
        <p:spPr>
          <a:xfrm>
            <a:off x="2522863" y="4012009"/>
            <a:ext cx="12870591" cy="7056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5" grpId="2"/>
      <p:bldP build="p" bldLvl="5" animBg="1" rev="0" advAuto="0" spid="46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Dijkstr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Dijkstra</a:t>
            </a:r>
          </a:p>
        </p:txBody>
      </p:sp>
      <p:grpSp>
        <p:nvGrpSpPr>
          <p:cNvPr id="470" name="Group"/>
          <p:cNvGrpSpPr/>
          <p:nvPr/>
        </p:nvGrpSpPr>
        <p:grpSpPr>
          <a:xfrm>
            <a:off x="1825358" y="2365395"/>
            <a:ext cx="11394338" cy="10126562"/>
            <a:chOff x="0" y="0"/>
            <a:chExt cx="11394337" cy="10126560"/>
          </a:xfrm>
        </p:grpSpPr>
        <p:pic>
          <p:nvPicPr>
            <p:cNvPr id="468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394338" cy="101265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9" name="Dijkstra:"/>
            <p:cNvSpPr txBox="1"/>
            <p:nvPr/>
          </p:nvSpPr>
          <p:spPr>
            <a:xfrm>
              <a:off x="206641" y="245414"/>
              <a:ext cx="8048160" cy="6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✅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Dijkstra:</a:t>
              </a:r>
            </a:p>
          </p:txBody>
        </p:sp>
      </p:grpSp>
      <p:grpSp>
        <p:nvGrpSpPr>
          <p:cNvPr id="473" name="Group"/>
          <p:cNvGrpSpPr/>
          <p:nvPr/>
        </p:nvGrpSpPr>
        <p:grpSpPr>
          <a:xfrm>
            <a:off x="12904257" y="7528247"/>
            <a:ext cx="8665169" cy="4972670"/>
            <a:chOff x="0" y="0"/>
            <a:chExt cx="8665167" cy="4972668"/>
          </a:xfrm>
        </p:grpSpPr>
        <p:sp>
          <p:nvSpPr>
            <p:cNvPr id="471" name="Očekivani izlaz:"/>
            <p:cNvSpPr txBox="1"/>
            <p:nvPr/>
          </p:nvSpPr>
          <p:spPr>
            <a:xfrm>
              <a:off x="379942" y="255665"/>
              <a:ext cx="8285226" cy="6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📤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Očekivani izlaz:</a:t>
              </a:r>
            </a:p>
          </p:txBody>
        </p:sp>
        <p:pic>
          <p:nvPicPr>
            <p:cNvPr id="47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636596" cy="4972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76" name="Group"/>
          <p:cNvGrpSpPr/>
          <p:nvPr/>
        </p:nvGrpSpPr>
        <p:grpSpPr>
          <a:xfrm>
            <a:off x="13011615" y="2615043"/>
            <a:ext cx="7636596" cy="5962334"/>
            <a:chOff x="0" y="0"/>
            <a:chExt cx="7636595" cy="5962333"/>
          </a:xfrm>
        </p:grpSpPr>
        <p:sp>
          <p:nvSpPr>
            <p:cNvPr id="474" name="Reprezentacija grafa sa slike i poziv funkcije:"/>
            <p:cNvSpPr txBox="1"/>
            <p:nvPr/>
          </p:nvSpPr>
          <p:spPr>
            <a:xfrm>
              <a:off x="257374" y="0"/>
              <a:ext cx="6907132" cy="19882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🗺️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Reprezentacija grafa sa slike i poziv funkcije:</a:t>
              </a:r>
            </a:p>
          </p:txBody>
        </p:sp>
        <p:pic>
          <p:nvPicPr>
            <p:cNvPr id="475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11575"/>
              <a:ext cx="7636596" cy="56507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6" grpId="2"/>
      <p:bldP build="whole" bldLvl="1" animBg="1" rev="0" advAuto="0" spid="473" grpId="3"/>
      <p:bldP build="whole" bldLvl="1" animBg="1" rev="0" advAuto="0" spid="47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ra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Graf</a:t>
            </a:r>
          </a:p>
        </p:txBody>
      </p:sp>
      <p:sp>
        <p:nvSpPr>
          <p:cNvPr id="340" name="Šta je graf?…"/>
          <p:cNvSpPr txBox="1"/>
          <p:nvPr>
            <p:ph type="body" sz="quarter" idx="1"/>
          </p:nvPr>
        </p:nvSpPr>
        <p:spPr>
          <a:xfrm>
            <a:off x="2029490" y="2483810"/>
            <a:ext cx="11820060" cy="4292088"/>
          </a:xfrm>
          <a:prstGeom prst="rect">
            <a:avLst/>
          </a:prstGeom>
        </p:spPr>
        <p:txBody>
          <a:bodyPr/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har char="❓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Šta je graf?</a:t>
            </a:r>
          </a:p>
          <a:p>
            <a:pPr lvl="1"/>
            <a:r>
              <a:t>Struktura koje se sastoji od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čvorova (V)</a:t>
            </a:r>
            <a:r>
              <a:t> i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grana (E)</a:t>
            </a:r>
            <a:r>
              <a:t>, koristi se za modelovanje odnosa između objekata</a:t>
            </a:r>
          </a:p>
          <a:p>
            <a:pPr lvl="1"/>
            <a:r>
              <a:t>Matematički zapis: </a:t>
            </a:r>
            <a14:m>
              <m:oMath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/>
            <a:r>
              <a:t>Red grafa: </a:t>
            </a:r>
            <a14:m>
              <m:oMath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</m:oMath>
            </a14:m>
            <a:r>
              <a:t> —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broj čvorova</a:t>
            </a:r>
          </a:p>
          <a:p>
            <a:pPr lvl="1"/>
            <a:r>
              <a:t>Veličina grafa: </a:t>
            </a:r>
            <a14:m>
              <m:oMath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</m:oMath>
            </a14:m>
            <a:r>
              <a:t> —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broj grana</a:t>
            </a:r>
          </a:p>
        </p:txBody>
      </p:sp>
      <p:grpSp>
        <p:nvGrpSpPr>
          <p:cNvPr id="344" name="Group"/>
          <p:cNvGrpSpPr/>
          <p:nvPr/>
        </p:nvGrpSpPr>
        <p:grpSpPr>
          <a:xfrm>
            <a:off x="14765202" y="2483810"/>
            <a:ext cx="7749650" cy="4292088"/>
            <a:chOff x="0" y="0"/>
            <a:chExt cx="7749649" cy="4292086"/>
          </a:xfrm>
        </p:grpSpPr>
        <p:pic>
          <p:nvPicPr>
            <p:cNvPr id="34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275891" cy="42920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2" name="Equation"/>
            <p:cNvSpPr txBox="1"/>
            <p:nvPr/>
          </p:nvSpPr>
          <p:spPr>
            <a:xfrm>
              <a:off x="5358666" y="1052638"/>
              <a:ext cx="2390984" cy="6809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4400" latinLnBrk="1">
                <a:lnSpc>
                  <a:spcPct val="100000"/>
                </a:lnSpc>
                <a:spcBef>
                  <a:spcPts val="0"/>
                </a:spcBef>
                <a:defRPr baseline="0"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m:oMathPara>
              </a14:m>
              <a:endParaRPr sz="6100"/>
            </a:p>
          </p:txBody>
        </p:sp>
        <p:sp>
          <p:nvSpPr>
            <p:cNvPr id="343" name="Equation"/>
            <p:cNvSpPr txBox="1"/>
            <p:nvPr/>
          </p:nvSpPr>
          <p:spPr>
            <a:xfrm>
              <a:off x="5358666" y="2415771"/>
              <a:ext cx="2390984" cy="680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4400" latinLnBrk="1">
                <a:lnSpc>
                  <a:spcPct val="100000"/>
                </a:lnSpc>
                <a:spcBef>
                  <a:spcPts val="0"/>
                </a:spcBef>
                <a:defRPr baseline="0"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xmlns:a="http://schemas.openxmlformats.org/drawingml/2006/main" sz="6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m:oMathPara>
              </a14:m>
              <a:endParaRPr sz="6100"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9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4" grpId="2"/>
      <p:bldP build="p" bldLvl="5" animBg="1" rev="0" advAuto="0" spid="34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Bellman-Fo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Bellman-Ford</a:t>
            </a:r>
          </a:p>
        </p:txBody>
      </p:sp>
      <p:sp>
        <p:nvSpPr>
          <p:cNvPr id="479" name="Algoritam za pronalaženje najkraćeg puta u grafu koji može sadržati negativne težine"/>
          <p:cNvSpPr txBox="1"/>
          <p:nvPr>
            <p:ph type="body" sz="quarter" idx="1"/>
          </p:nvPr>
        </p:nvSpPr>
        <p:spPr>
          <a:xfrm>
            <a:off x="2029490" y="2561718"/>
            <a:ext cx="19339453" cy="77207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baseline="-9375" i="1" sz="3200"/>
            </a:lvl1pPr>
          </a:lstStyle>
          <a:p>
            <a:pPr/>
            <a:r>
              <a:t>Algoritam za pronalaženje najkraćeg puta u grafu koji može sadržati negativne težine</a:t>
            </a:r>
          </a:p>
        </p:txBody>
      </p:sp>
      <p:sp>
        <p:nvSpPr>
          <p:cNvPr id="480" name="Ideja:…"/>
          <p:cNvSpPr txBox="1"/>
          <p:nvPr/>
        </p:nvSpPr>
        <p:spPr>
          <a:xfrm>
            <a:off x="2029490" y="3547673"/>
            <a:ext cx="14747544" cy="9657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🛠️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Ideja: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Udaljenosti se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inicijalizuju na beskonačno</a:t>
            </a:r>
            <a:r>
              <a:t> (</a:t>
            </a:r>
            <a:r>
              <a:rPr i="1"/>
              <a:t>inf</a:t>
            </a:r>
            <a:r>
              <a:t>), osim za izvorni čvor (</a:t>
            </a:r>
            <a:r>
              <a:rPr i="1"/>
              <a:t>postavlja se na 0</a:t>
            </a:r>
            <a:r>
              <a:t>)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Za razliku od Dijsktre, algoritam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ne koristi skup posećenih čvorova</a:t>
            </a:r>
            <a:endParaRPr>
              <a:latin typeface="+mn-lt"/>
              <a:ea typeface="+mn-ea"/>
              <a:cs typeface="+mn-cs"/>
              <a:sym typeface="Montserrat Thin Bold"/>
            </a:endParaRP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Tokom </a:t>
            </a:r>
            <a:r>
              <a:rPr i="1"/>
              <a:t>V-1</a:t>
            </a:r>
            <a:r>
              <a:t> iteracija,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za svaku granu</a:t>
            </a:r>
            <a:r>
              <a:t> pokušava se ažuriranje udaljenosti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Na kraju, dodatnom proverom se otkriva da li postoji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negativni ciklus</a:t>
            </a:r>
          </a:p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⏱️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Kompleksnost: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Bez unapređenja:</a:t>
            </a:r>
            <a:r>
              <a:t> </a:t>
            </a:r>
            <a14:m>
              <m:oMath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</p:txBody>
      </p:sp>
      <p:pic>
        <p:nvPicPr>
          <p:cNvPr id="481" name="Bellman–Ford_algorithm_example.gif" descr="Bellman–Ford_algorithm_exampl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65600" y="4277049"/>
            <a:ext cx="7144499" cy="5161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80" grpId="2"/>
      <p:bldP build="whole" bldLvl="1" animBg="1" rev="0" advAuto="0" spid="481" grpId="3"/>
      <p:bldP build="whole" bldLvl="1" animBg="1" rev="0" advAuto="0" spid="47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Bellman-Fo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Bellman-Ford</a:t>
            </a:r>
          </a:p>
        </p:txBody>
      </p:sp>
      <p:sp>
        <p:nvSpPr>
          <p:cNvPr id="484" name="Zadatak:…"/>
          <p:cNvSpPr txBox="1"/>
          <p:nvPr/>
        </p:nvSpPr>
        <p:spPr>
          <a:xfrm>
            <a:off x="2033723" y="2483810"/>
            <a:ext cx="15549280" cy="1494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🔍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lvl1pPr>
            <a:lvl2pPr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lvl2pPr>
          </a:lstStyle>
          <a:p>
            <a:pPr/>
            <a:r>
              <a:t>Zadatak:</a:t>
            </a:r>
          </a:p>
          <a:p>
            <a:pPr lvl="1"/>
            <a:r>
              <a:t>Implementirati Bellman-Ford algoritam i testirati ga na sledećem grafu:</a:t>
            </a:r>
          </a:p>
        </p:txBody>
      </p:sp>
      <p:pic>
        <p:nvPicPr>
          <p:cNvPr id="48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0" t="7994" r="0" b="19991"/>
          <a:stretch>
            <a:fillRect/>
          </a:stretch>
        </p:blipFill>
        <p:spPr>
          <a:xfrm>
            <a:off x="2522863" y="4012009"/>
            <a:ext cx="12870591" cy="7056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84" grpId="1"/>
      <p:bldP build="whole" bldLvl="1" animBg="1" rev="0" advAuto="0" spid="485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Bellman-Fo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Bellman-Ford</a:t>
            </a:r>
          </a:p>
        </p:txBody>
      </p:sp>
      <p:grpSp>
        <p:nvGrpSpPr>
          <p:cNvPr id="490" name="Group"/>
          <p:cNvGrpSpPr/>
          <p:nvPr/>
        </p:nvGrpSpPr>
        <p:grpSpPr>
          <a:xfrm>
            <a:off x="13018557" y="7477447"/>
            <a:ext cx="8550869" cy="4972670"/>
            <a:chOff x="0" y="0"/>
            <a:chExt cx="8550867" cy="4972668"/>
          </a:xfrm>
        </p:grpSpPr>
        <p:sp>
          <p:nvSpPr>
            <p:cNvPr id="488" name="Očekivani izlaz:"/>
            <p:cNvSpPr txBox="1"/>
            <p:nvPr/>
          </p:nvSpPr>
          <p:spPr>
            <a:xfrm>
              <a:off x="265642" y="306465"/>
              <a:ext cx="8285226" cy="6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📤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Očekivani izlaz:</a:t>
              </a:r>
            </a:p>
          </p:txBody>
        </p:sp>
        <p:pic>
          <p:nvPicPr>
            <p:cNvPr id="48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636596" cy="4972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3" name="Group"/>
          <p:cNvGrpSpPr/>
          <p:nvPr/>
        </p:nvGrpSpPr>
        <p:grpSpPr>
          <a:xfrm>
            <a:off x="13000978" y="2615043"/>
            <a:ext cx="7671754" cy="6050474"/>
            <a:chOff x="0" y="0"/>
            <a:chExt cx="7671752" cy="6050472"/>
          </a:xfrm>
        </p:grpSpPr>
        <p:sp>
          <p:nvSpPr>
            <p:cNvPr id="491" name="Reprezentacija grafa sa slike i poziv funkcije:"/>
            <p:cNvSpPr txBox="1"/>
            <p:nvPr/>
          </p:nvSpPr>
          <p:spPr>
            <a:xfrm>
              <a:off x="268011" y="0"/>
              <a:ext cx="6907131" cy="19882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🗺️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Reprezentacija grafa sa slike i poziv funkcije:</a:t>
              </a:r>
            </a:p>
          </p:txBody>
        </p:sp>
        <p:pic>
          <p:nvPicPr>
            <p:cNvPr id="49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0165"/>
              <a:ext cx="7671753" cy="5790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6" name="Group"/>
          <p:cNvGrpSpPr/>
          <p:nvPr/>
        </p:nvGrpSpPr>
        <p:grpSpPr>
          <a:xfrm>
            <a:off x="1691317" y="2306342"/>
            <a:ext cx="12293817" cy="10213059"/>
            <a:chOff x="0" y="0"/>
            <a:chExt cx="12293816" cy="10213057"/>
          </a:xfrm>
        </p:grpSpPr>
        <p:sp>
          <p:nvSpPr>
            <p:cNvPr id="494" name="Bellman-Ford"/>
            <p:cNvSpPr txBox="1"/>
            <p:nvPr/>
          </p:nvSpPr>
          <p:spPr>
            <a:xfrm>
              <a:off x="340682" y="304467"/>
              <a:ext cx="8048160" cy="6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✅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Bellman-Ford</a:t>
              </a:r>
            </a:p>
          </p:txBody>
        </p:sp>
        <p:pic>
          <p:nvPicPr>
            <p:cNvPr id="495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293817" cy="102130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3" grpId="2"/>
      <p:bldP build="whole" bldLvl="1" animBg="1" rev="0" advAuto="0" spid="490" grpId="3"/>
      <p:bldP build="whole" bldLvl="1" animBg="1" rev="0" advAuto="0" spid="49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ra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Graf</a:t>
            </a:r>
          </a:p>
        </p:txBody>
      </p:sp>
      <p:sp>
        <p:nvSpPr>
          <p:cNvPr id="347" name="Šta je graf?…"/>
          <p:cNvSpPr txBox="1"/>
          <p:nvPr>
            <p:ph type="body" sz="quarter" idx="1"/>
          </p:nvPr>
        </p:nvSpPr>
        <p:spPr>
          <a:xfrm>
            <a:off x="2029490" y="2483810"/>
            <a:ext cx="11820060" cy="4292088"/>
          </a:xfrm>
          <a:prstGeom prst="rect">
            <a:avLst/>
          </a:prstGeom>
        </p:spPr>
        <p:txBody>
          <a:bodyPr/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har char="❓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Šta je graf?</a:t>
            </a:r>
          </a:p>
          <a:p>
            <a:pPr lvl="1"/>
            <a:r>
              <a:t>Struktura koje se sastoji od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čvorova (V)</a:t>
            </a:r>
            <a:r>
              <a:t> i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grana (E)</a:t>
            </a:r>
            <a:r>
              <a:t>, koristi se za modelovanje odnosa između objekata</a:t>
            </a:r>
          </a:p>
          <a:p>
            <a:pPr lvl="1"/>
            <a:r>
              <a:t>Matematički zapis: </a:t>
            </a:r>
            <a14:m>
              <m:oMath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G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</a:p>
          <a:p>
            <a:pPr lvl="1"/>
            <a:r>
              <a:t>Red grafa: </a:t>
            </a:r>
            <a14:m>
              <m:oMath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</m:oMath>
            </a14:m>
            <a:r>
              <a:t> —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broj čvorova</a:t>
            </a:r>
          </a:p>
          <a:p>
            <a:pPr lvl="1"/>
            <a:r>
              <a:t>Veličina grafa: </a:t>
            </a:r>
            <a14:m>
              <m:oMath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|</m:t>
                </m:r>
              </m:oMath>
            </a14:m>
            <a:r>
              <a:t> —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broj grana</a:t>
            </a:r>
          </a:p>
        </p:txBody>
      </p:sp>
      <p:pic>
        <p:nvPicPr>
          <p:cNvPr id="34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65202" y="2483810"/>
            <a:ext cx="4275891" cy="4292088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Equation"/>
          <p:cNvSpPr txBox="1"/>
          <p:nvPr/>
        </p:nvSpPr>
        <p:spPr>
          <a:xfrm>
            <a:off x="20123869" y="3536448"/>
            <a:ext cx="2366537" cy="68096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baseline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6</m:t>
                  </m:r>
                </m:oMath>
              </m:oMathPara>
            </a14:m>
            <a:endParaRPr sz="6100"/>
          </a:p>
        </p:txBody>
      </p:sp>
      <p:sp>
        <p:nvSpPr>
          <p:cNvPr id="350" name="Equation"/>
          <p:cNvSpPr txBox="1"/>
          <p:nvPr/>
        </p:nvSpPr>
        <p:spPr>
          <a:xfrm>
            <a:off x="20123869" y="4899582"/>
            <a:ext cx="2758535" cy="68096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defTabSz="914400" latinLnBrk="1">
              <a:lnSpc>
                <a:spcPct val="100000"/>
              </a:lnSpc>
              <a:spcBef>
                <a:spcPts val="0"/>
              </a:spcBef>
              <a:defRPr baseline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12</m:t>
                  </m:r>
                </m:oMath>
              </m:oMathPara>
            </a14:m>
            <a:endParaRPr sz="6100"/>
          </a:p>
        </p:txBody>
      </p:sp>
      <p:sp>
        <p:nvSpPr>
          <p:cNvPr id="351" name="Gde se grafoci koriste?…"/>
          <p:cNvSpPr txBox="1"/>
          <p:nvPr/>
        </p:nvSpPr>
        <p:spPr>
          <a:xfrm>
            <a:off x="2029490" y="7067690"/>
            <a:ext cx="14237427" cy="4292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🌐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Gde se grafoci koriste?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Društvene mreže</a:t>
            </a:r>
            <a:r>
              <a:t> — korisnici su čvorovi, prijateljstva su grane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Google maps</a:t>
            </a:r>
            <a:r>
              <a:t> — mesta su čvorovi, putevi su grane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Web stranice</a:t>
            </a:r>
            <a:r>
              <a:t> — stranice su čvorovi, linkovi su grane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Operativni sistemi</a:t>
            </a:r>
            <a:r>
              <a:t> — procesi su kao čvorovi, zavisnosti kao grane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5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odela grafova prema osobinam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Podela grafova prema osobinama</a:t>
            </a:r>
          </a:p>
        </p:txBody>
      </p:sp>
      <p:sp>
        <p:nvSpPr>
          <p:cNvPr id="354" name="Po orjentaciji grana:…"/>
          <p:cNvSpPr txBox="1"/>
          <p:nvPr>
            <p:ph type="body" sz="half" idx="1"/>
          </p:nvPr>
        </p:nvSpPr>
        <p:spPr>
          <a:xfrm>
            <a:off x="2029490" y="2483810"/>
            <a:ext cx="10578437" cy="10139379"/>
          </a:xfrm>
          <a:prstGeom prst="rect">
            <a:avLst/>
          </a:prstGeom>
        </p:spPr>
        <p:txBody>
          <a:bodyPr/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har char="🔁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Po orjentaciji grana:</a:t>
            </a:r>
          </a:p>
          <a:p>
            <a:pPr lvl="1"/>
            <a:r>
              <a:rPr>
                <a:latin typeface="+mn-lt"/>
                <a:ea typeface="+mn-ea"/>
                <a:cs typeface="+mn-cs"/>
                <a:sym typeface="Montserrat Thin Bold"/>
              </a:rPr>
              <a:t>Usmereni</a:t>
            </a:r>
            <a:r>
              <a:t> graf (</a:t>
            </a:r>
            <a:r>
              <a:rPr i="1"/>
              <a:t>directed graph / digraph</a:t>
            </a:r>
            <a:r>
              <a:t>)</a:t>
            </a:r>
          </a:p>
          <a:p>
            <a:pPr lvl="2"/>
            <a:r>
              <a:t>Grane su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uređeni parovi</a:t>
            </a:r>
            <a:r>
              <a:t> čvorova </a:t>
            </a:r>
            <a:r>
              <a:rPr i="1"/>
              <a:t>(u,v)</a:t>
            </a:r>
          </a:p>
          <a:p>
            <a:pPr lvl="1"/>
            <a:r>
              <a:rPr>
                <a:latin typeface="+mn-lt"/>
                <a:ea typeface="+mn-ea"/>
                <a:cs typeface="+mn-cs"/>
                <a:sym typeface="Montserrat Thin Bold"/>
              </a:rPr>
              <a:t>Neusmereni</a:t>
            </a:r>
            <a:r>
              <a:t> graf (</a:t>
            </a:r>
            <a:r>
              <a:rPr i="1"/>
              <a:t>undirected graph</a:t>
            </a:r>
            <a:r>
              <a:t>)</a:t>
            </a:r>
          </a:p>
          <a:p>
            <a:pPr lvl="2"/>
            <a:r>
              <a:t>Grane su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neuređeni parovi </a:t>
            </a:r>
            <a:r>
              <a:t>čvorova </a:t>
            </a:r>
            <a:r>
              <a:rPr i="1"/>
              <a:t>{u,v}</a:t>
            </a:r>
          </a:p>
          <a:p>
            <a:pPr lvl="2"/>
          </a:p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har char="⚖️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Po postajanju težina na granama:</a:t>
            </a:r>
          </a:p>
          <a:p>
            <a:pPr lvl="1"/>
            <a:r>
              <a:rPr>
                <a:latin typeface="+mn-lt"/>
                <a:ea typeface="+mn-ea"/>
                <a:cs typeface="+mn-cs"/>
                <a:sym typeface="Montserrat Thin Bold"/>
              </a:rPr>
              <a:t>Težinski</a:t>
            </a:r>
            <a:r>
              <a:t> graf (</a:t>
            </a:r>
            <a:r>
              <a:rPr i="1"/>
              <a:t>weighted graph</a:t>
            </a:r>
            <a:r>
              <a:t>)</a:t>
            </a:r>
          </a:p>
          <a:p>
            <a:pPr lvl="2"/>
            <a:r>
              <a:t>Grane imaju dodeljene numeričke vrednosti</a:t>
            </a:r>
          </a:p>
          <a:p>
            <a:pPr lvl="1"/>
            <a:r>
              <a:rPr>
                <a:latin typeface="+mn-lt"/>
                <a:ea typeface="+mn-ea"/>
                <a:cs typeface="+mn-cs"/>
                <a:sym typeface="Montserrat Thin Bold"/>
              </a:rPr>
              <a:t>Bestežinski</a:t>
            </a:r>
            <a:r>
              <a:t> graf (</a:t>
            </a:r>
            <a:r>
              <a:rPr i="1"/>
              <a:t>unweighted graph</a:t>
            </a:r>
            <a:r>
              <a:t>)</a:t>
            </a:r>
          </a:p>
          <a:p>
            <a:pPr lvl="2"/>
            <a:r>
              <a:t>Grane su samo veze, bez težina</a:t>
            </a:r>
          </a:p>
        </p:txBody>
      </p:sp>
      <p:pic>
        <p:nvPicPr>
          <p:cNvPr id="35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9289"/>
          <a:stretch>
            <a:fillRect/>
          </a:stretch>
        </p:blipFill>
        <p:spPr>
          <a:xfrm>
            <a:off x="13741400" y="2843359"/>
            <a:ext cx="7931643" cy="3772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rcRect l="0" t="13287" r="0" b="0"/>
          <a:stretch>
            <a:fillRect/>
          </a:stretch>
        </p:blipFill>
        <p:spPr>
          <a:xfrm>
            <a:off x="13150254" y="6805083"/>
            <a:ext cx="9113960" cy="42274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2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after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6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6" grpId="3"/>
      <p:bldP build="whole" bldLvl="1" animBg="1" rev="0" advAuto="0" spid="355" grpId="2"/>
      <p:bldP build="p" bldLvl="5" animBg="1" rev="0" advAuto="0" spid="35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prezentacija grafova u Python-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Reprezentacija grafova u Python-u</a:t>
            </a:r>
          </a:p>
        </p:txBody>
      </p:sp>
      <p:sp>
        <p:nvSpPr>
          <p:cNvPr id="359" name="Matrica susedstva…"/>
          <p:cNvSpPr txBox="1"/>
          <p:nvPr>
            <p:ph type="body" sz="quarter" idx="1"/>
          </p:nvPr>
        </p:nvSpPr>
        <p:spPr>
          <a:xfrm>
            <a:off x="2029490" y="2483810"/>
            <a:ext cx="9489213" cy="1404822"/>
          </a:xfrm>
          <a:prstGeom prst="rect">
            <a:avLst/>
          </a:prstGeom>
        </p:spPr>
        <p:txBody>
          <a:bodyPr/>
          <a:lstStyle>
            <a:lvl1pPr marL="666750" indent="-666750" defTabSz="825500">
              <a:lnSpc>
                <a:spcPct val="100000"/>
              </a:lnSpc>
              <a:spcBef>
                <a:spcPts val="0"/>
              </a:spcBef>
              <a:buClrTx/>
              <a:buSzPct val="100000"/>
              <a:buAutoNum type="arabicPeriod" startAt="1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Matrica susedstva</a:t>
            </a:r>
          </a:p>
          <a:p>
            <a:pPr lvl="1"/>
            <a:r>
              <a:t>Graf se predstavlja kao 2D lista — matrica</a:t>
            </a:r>
          </a:p>
        </p:txBody>
      </p:sp>
      <p:pic>
        <p:nvPicPr>
          <p:cNvPr id="36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2886" y="3808558"/>
            <a:ext cx="6722421" cy="4421787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Lista susedstva (najčešće korišćena)…"/>
          <p:cNvSpPr txBox="1"/>
          <p:nvPr/>
        </p:nvSpPr>
        <p:spPr>
          <a:xfrm>
            <a:off x="12943023" y="2483810"/>
            <a:ext cx="9712908" cy="1988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66750" indent="-666750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2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Lista susedstva (najčešće korišćena)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Graf se predstavlja kao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dict</a:t>
            </a:r>
            <a:r>
              <a:t>, gde su ključevi čvorovi, a vredosti liste susednih čvorova</a:t>
            </a:r>
          </a:p>
        </p:txBody>
      </p:sp>
      <p:pic>
        <p:nvPicPr>
          <p:cNvPr id="36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42901" y="4481004"/>
            <a:ext cx="5689456" cy="3540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77877" y="7372571"/>
            <a:ext cx="6392439" cy="6296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91410" y="7372571"/>
            <a:ext cx="6392440" cy="6296746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Connection Line"/>
          <p:cNvSpPr/>
          <p:nvPr/>
        </p:nvSpPr>
        <p:spPr>
          <a:xfrm>
            <a:off x="6772909" y="7720330"/>
            <a:ext cx="10927081" cy="723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21600" y="10042"/>
                </a:lnTo>
                <a:lnTo>
                  <a:pt x="0" y="10042"/>
                </a:lnTo>
                <a:lnTo>
                  <a:pt x="0" y="21600"/>
                </a:ln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66" name="Line"/>
          <p:cNvSpPr/>
          <p:nvPr/>
        </p:nvSpPr>
        <p:spPr>
          <a:xfrm>
            <a:off x="17700330" y="7697227"/>
            <a:ext cx="1" cy="723901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7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2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Class="entr" nodeType="afterEffect" presetSubtype="1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5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Class="entr" nodeType="afterEffect" presetSubtype="1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9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7" grpId="5"/>
      <p:bldP build="whole" bldLvl="1" animBg="1" rev="0" advAuto="0" spid="360" grpId="2"/>
      <p:bldP build="whole" bldLvl="1" animBg="1" rev="0" advAuto="0" spid="363" grpId="7"/>
      <p:bldP build="whole" bldLvl="1" animBg="1" rev="0" advAuto="0" spid="366" grpId="6"/>
      <p:bldP build="p" bldLvl="5" animBg="1" rev="0" advAuto="0" spid="361" grpId="3"/>
      <p:bldP build="p" bldLvl="5" animBg="1" rev="0" advAuto="0" spid="359" grpId="1"/>
      <p:bldP build="whole" bldLvl="1" animBg="1" rev="0" advAuto="0" spid="364" grpId="8"/>
      <p:bldP build="whole" bldLvl="1" animBg="1" rev="0" advAuto="0" spid="362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raf — Lista susedstv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Graf — Lista susedstva</a:t>
            </a:r>
          </a:p>
        </p:txBody>
      </p:sp>
      <p:grpSp>
        <p:nvGrpSpPr>
          <p:cNvPr id="372" name="Group"/>
          <p:cNvGrpSpPr/>
          <p:nvPr/>
        </p:nvGrpSpPr>
        <p:grpSpPr>
          <a:xfrm>
            <a:off x="1270000" y="3864712"/>
            <a:ext cx="10507881" cy="5626422"/>
            <a:chOff x="0" y="0"/>
            <a:chExt cx="10507880" cy="5626420"/>
          </a:xfrm>
        </p:grpSpPr>
        <p:sp>
          <p:nvSpPr>
            <p:cNvPr id="370" name="Dodavanje grane u bestežinski graf:"/>
            <p:cNvSpPr txBox="1"/>
            <p:nvPr/>
          </p:nvSpPr>
          <p:spPr>
            <a:xfrm>
              <a:off x="762000" y="443664"/>
              <a:ext cx="8983881" cy="6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defTabSz="825500">
                <a:lnSpc>
                  <a:spcPct val="100000"/>
                </a:lnSpc>
                <a:spcBef>
                  <a:spcPts val="0"/>
                </a:spcBef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Dodavanje grane u bestežinski graf:</a:t>
              </a:r>
            </a:p>
          </p:txBody>
        </p:sp>
        <p:pic>
          <p:nvPicPr>
            <p:cNvPr id="37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507881" cy="56264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75" name="Group"/>
          <p:cNvGrpSpPr/>
          <p:nvPr/>
        </p:nvGrpSpPr>
        <p:grpSpPr>
          <a:xfrm>
            <a:off x="1270000" y="7844387"/>
            <a:ext cx="10507881" cy="3960061"/>
            <a:chOff x="0" y="0"/>
            <a:chExt cx="10507880" cy="3960059"/>
          </a:xfrm>
        </p:grpSpPr>
        <p:sp>
          <p:nvSpPr>
            <p:cNvPr id="373" name="Primer:"/>
            <p:cNvSpPr txBox="1"/>
            <p:nvPr/>
          </p:nvSpPr>
          <p:spPr>
            <a:xfrm>
              <a:off x="762000" y="498356"/>
              <a:ext cx="8483928" cy="6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defTabSz="825500">
                <a:lnSpc>
                  <a:spcPct val="100000"/>
                </a:lnSpc>
                <a:spcBef>
                  <a:spcPts val="0"/>
                </a:spcBef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Primer:</a:t>
              </a:r>
            </a:p>
          </p:txBody>
        </p:sp>
        <p:pic>
          <p:nvPicPr>
            <p:cNvPr id="374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507881" cy="39600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78" name="Group"/>
          <p:cNvGrpSpPr/>
          <p:nvPr/>
        </p:nvGrpSpPr>
        <p:grpSpPr>
          <a:xfrm>
            <a:off x="12530666" y="3864712"/>
            <a:ext cx="10507881" cy="5626422"/>
            <a:chOff x="0" y="0"/>
            <a:chExt cx="10507879" cy="5626420"/>
          </a:xfrm>
        </p:grpSpPr>
        <p:sp>
          <p:nvSpPr>
            <p:cNvPr id="376" name="Dodavanje grane u težinski graf:"/>
            <p:cNvSpPr txBox="1"/>
            <p:nvPr/>
          </p:nvSpPr>
          <p:spPr>
            <a:xfrm>
              <a:off x="719666" y="443664"/>
              <a:ext cx="8483929" cy="6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defTabSz="825500">
                <a:lnSpc>
                  <a:spcPct val="100000"/>
                </a:lnSpc>
                <a:spcBef>
                  <a:spcPts val="0"/>
                </a:spcBef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Dodavanje grane u težinski graf:</a:t>
              </a:r>
            </a:p>
          </p:txBody>
        </p:sp>
        <p:pic>
          <p:nvPicPr>
            <p:cNvPr id="377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507880" cy="56264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1" name="Group"/>
          <p:cNvGrpSpPr/>
          <p:nvPr/>
        </p:nvGrpSpPr>
        <p:grpSpPr>
          <a:xfrm>
            <a:off x="12530666" y="7844387"/>
            <a:ext cx="10507881" cy="3960061"/>
            <a:chOff x="0" y="0"/>
            <a:chExt cx="10507879" cy="3960059"/>
          </a:xfrm>
        </p:grpSpPr>
        <p:sp>
          <p:nvSpPr>
            <p:cNvPr id="379" name="Primer:"/>
            <p:cNvSpPr txBox="1"/>
            <p:nvPr/>
          </p:nvSpPr>
          <p:spPr>
            <a:xfrm>
              <a:off x="719666" y="498356"/>
              <a:ext cx="8483929" cy="6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defTabSz="825500">
                <a:lnSpc>
                  <a:spcPct val="100000"/>
                </a:lnSpc>
                <a:spcBef>
                  <a:spcPts val="0"/>
                </a:spcBef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Primer:</a:t>
              </a:r>
            </a:p>
          </p:txBody>
        </p:sp>
        <p:pic>
          <p:nvPicPr>
            <p:cNvPr id="380" name="pasted-movie.png" descr="pasted-movi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0507880" cy="39600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4" name="Group"/>
          <p:cNvGrpSpPr/>
          <p:nvPr/>
        </p:nvGrpSpPr>
        <p:grpSpPr>
          <a:xfrm>
            <a:off x="5887369" y="1819496"/>
            <a:ext cx="10507881" cy="3548371"/>
            <a:chOff x="0" y="0"/>
            <a:chExt cx="10507880" cy="3548369"/>
          </a:xfrm>
        </p:grpSpPr>
        <p:pic>
          <p:nvPicPr>
            <p:cNvPr id="382" name="pasted-movie.png" descr="pasted-movi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0507881" cy="35483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3" name="Reprezentacija grafa kao dict:"/>
            <p:cNvSpPr txBox="1"/>
            <p:nvPr/>
          </p:nvSpPr>
          <p:spPr>
            <a:xfrm>
              <a:off x="1558494" y="461113"/>
              <a:ext cx="7390891" cy="67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defTabSz="825500">
                <a:lnSpc>
                  <a:spcPct val="100000"/>
                </a:lnSpc>
                <a:spcBef>
                  <a:spcPts val="0"/>
                </a:spcBef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pPr>
              <a:r>
                <a:t>Reprezentacija grafa kao </a:t>
              </a:r>
              <a:r>
                <a:rPr b="1">
                  <a:latin typeface="Consolas"/>
                  <a:ea typeface="Consolas"/>
                  <a:cs typeface="Consolas"/>
                  <a:sym typeface="Consolas"/>
                </a:rPr>
                <a:t>dict</a:t>
              </a:r>
              <a:r>
                <a:t>:</a:t>
              </a:r>
            </a:p>
          </p:txBody>
        </p:sp>
      </p:grpSp>
      <p:sp>
        <p:nvSpPr>
          <p:cNvPr id="385" name="Napomena:…"/>
          <p:cNvSpPr txBox="1"/>
          <p:nvPr/>
        </p:nvSpPr>
        <p:spPr>
          <a:xfrm>
            <a:off x="5727839" y="10701912"/>
            <a:ext cx="12928322" cy="1988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📝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Napomena: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Čvorovi se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automatski dodaju</a:t>
            </a:r>
            <a:r>
              <a:t> ako ne postoje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U težinskom grafu grane se čuvaju kao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(cvor, tezina)</a:t>
            </a:r>
            <a:r>
              <a:t> parovi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2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Class="entr" nodeType="with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5" grpId="3"/>
      <p:bldP build="whole" bldLvl="1" animBg="1" rev="0" advAuto="0" spid="384" grpId="1"/>
      <p:bldP build="p" bldLvl="5" animBg="1" rev="0" advAuto="0" spid="385" grpId="6"/>
      <p:bldP build="whole" bldLvl="1" animBg="1" rev="0" advAuto="0" spid="378" grpId="4"/>
      <p:bldP build="whole" bldLvl="1" animBg="1" rev="0" advAuto="0" spid="381" grpId="5"/>
      <p:bldP build="whole" bldLvl="1" animBg="1" rev="0" advAuto="0" spid="372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Obilazak graf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Obilazak grafa</a:t>
            </a:r>
          </a:p>
        </p:txBody>
      </p:sp>
      <p:sp>
        <p:nvSpPr>
          <p:cNvPr id="388" name="Kada imamo graf, često želimo da ga obiđemo — da posetimo sve čvorove i/ili grane, obično krećući iz jednog čvora"/>
          <p:cNvSpPr txBox="1"/>
          <p:nvPr>
            <p:ph type="body" sz="quarter" idx="1"/>
          </p:nvPr>
        </p:nvSpPr>
        <p:spPr>
          <a:xfrm>
            <a:off x="2029490" y="2483810"/>
            <a:ext cx="18183885" cy="1758504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baseline="-8571" i="1" sz="3500"/>
            </a:lvl1pPr>
          </a:lstStyle>
          <a:p>
            <a:pPr/>
            <a:r>
              <a:t>Kada imamo graf, često želimo da ga obiđemo — da posetimo sve čvorove i/ili grane, obično krećući iz jednog čvora</a:t>
            </a:r>
          </a:p>
        </p:txBody>
      </p:sp>
      <p:sp>
        <p:nvSpPr>
          <p:cNvPr id="389" name="Zašto obilazimo graf?…"/>
          <p:cNvSpPr txBox="1"/>
          <p:nvPr/>
        </p:nvSpPr>
        <p:spPr>
          <a:xfrm>
            <a:off x="2046423" y="4160210"/>
            <a:ext cx="11820060" cy="365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🔍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Zašto obilazimo graf?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Da proverimo da li postoji put između čvorova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Da pronađemo najkraći put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Da obradimo sve čvorove u nekom redosledu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Da detektujemo cikluse, komponente povezanosti itd.</a:t>
            </a:r>
          </a:p>
        </p:txBody>
      </p:sp>
      <p:sp>
        <p:nvSpPr>
          <p:cNvPr id="390" name="Dve osnovne strategije:"/>
          <p:cNvSpPr txBox="1"/>
          <p:nvPr/>
        </p:nvSpPr>
        <p:spPr>
          <a:xfrm>
            <a:off x="2046423" y="7872843"/>
            <a:ext cx="6638631" cy="749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📌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Dve osnovne strategije:</a:t>
            </a:r>
          </a:p>
        </p:txBody>
      </p:sp>
      <p:graphicFrame>
        <p:nvGraphicFramePr>
          <p:cNvPr id="391" name="Table 1"/>
          <p:cNvGraphicFramePr/>
          <p:nvPr/>
        </p:nvGraphicFramePr>
        <p:xfrm>
          <a:off x="2777066" y="8639258"/>
          <a:ext cx="18565285" cy="228485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5766754"/>
                <a:gridCol w="12785829"/>
              </a:tblGrid>
              <a:tr h="757386"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b="0"/>
                      </a:pPr>
                      <a:r>
                        <a:rPr sz="3500">
                          <a:latin typeface="+mn-lt"/>
                          <a:ea typeface="+mn-ea"/>
                          <a:cs typeface="+mn-cs"/>
                          <a:sym typeface="Montserrat Thin Bold"/>
                        </a:rPr>
                        <a:t>Strategija</a:t>
                      </a:r>
                    </a:p>
                  </a:txBody>
                  <a:tcPr marL="12700" marR="12700" marT="12700" marB="12700" anchor="ctr" anchorCtr="0" horzOverflow="overflow"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b="0"/>
                      </a:pPr>
                      <a:r>
                        <a:rPr sz="3500">
                          <a:latin typeface="+mn-lt"/>
                          <a:ea typeface="+mn-ea"/>
                          <a:cs typeface="+mn-cs"/>
                          <a:sym typeface="Montserrat Thin Bold"/>
                        </a:rPr>
                        <a:t>Kratko objašnjenje</a:t>
                      </a:r>
                    </a:p>
                  </a:txBody>
                  <a:tcPr marL="12700" marR="12700" marT="12700" marB="12700" anchor="ctr" anchorCtr="0" horzOverflow="overflow">
                    <a:solidFill>
                      <a:srgbClr val="929292"/>
                    </a:solidFill>
                  </a:tcPr>
                </a:tc>
              </a:tr>
              <a:tr h="757386"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b="0" sz="3000">
                          <a:latin typeface="Montserrat Thin Regular"/>
                          <a:ea typeface="Montserrat Thin Regular"/>
                          <a:cs typeface="Montserrat Thin Regular"/>
                          <a:sym typeface="Montserrat Thin Regular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Montserrat Thin Bold"/>
                        </a:rPr>
                        <a:t>BFS</a:t>
                      </a:r>
                      <a:r>
                        <a:t> (</a:t>
                      </a:r>
                      <a:r>
                        <a:rPr i="1"/>
                        <a:t>Breadth-First Search</a:t>
                      </a:r>
                      <a:r>
                        <a:t>)</a:t>
                      </a:r>
                    </a:p>
                  </a:txBody>
                  <a:tcPr marL="12700" marR="12700" marT="12700" marB="127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2500">
                          <a:latin typeface="Montserrat Thin Regular"/>
                          <a:ea typeface="Montserrat Thin Regular"/>
                          <a:cs typeface="Montserrat Thin Regular"/>
                          <a:sym typeface="Montserrat Thin Regular"/>
                        </a:defRPr>
                      </a:pPr>
                      <a:r>
                        <a:t>Obilazi nivo po nivo (širinu) — koristi red (</a:t>
                      </a:r>
                      <a:r>
                        <a:rPr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queue</a:t>
                      </a:r>
                      <a:r>
                        <a:t>)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  <a:tr h="757386"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b="0" sz="3000">
                          <a:latin typeface="Montserrat Thin Regular"/>
                          <a:ea typeface="Montserrat Thin Regular"/>
                          <a:cs typeface="Montserrat Thin Regular"/>
                          <a:sym typeface="Montserrat Thin Regular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Montserrat Thin Bold"/>
                        </a:rPr>
                        <a:t>DFS</a:t>
                      </a:r>
                      <a:r>
                        <a:t> (</a:t>
                      </a:r>
                      <a:r>
                        <a:rPr i="1"/>
                        <a:t>Depth-First Search</a:t>
                      </a:r>
                      <a:r>
                        <a:t>)</a:t>
                      </a:r>
                    </a:p>
                  </a:txBody>
                  <a:tcPr marL="12700" marR="12700" marT="12700" marB="127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spcBef>
                          <a:spcPts val="1200"/>
                        </a:spcBef>
                        <a:defRPr sz="2500">
                          <a:latin typeface="Montserrat Thin Regular"/>
                          <a:ea typeface="Montserrat Thin Regular"/>
                          <a:cs typeface="Montserrat Thin Regular"/>
                          <a:sym typeface="Montserrat Thin Regular"/>
                        </a:defRPr>
                      </a:pPr>
                      <a:r>
                        <a:t>Ide što dublje može pre nego što se vraća — koristi stek (</a:t>
                      </a:r>
                      <a:r>
                        <a:rPr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stack</a:t>
                      </a:r>
                      <a:r>
                        <a:t>) ili rekurziju</a:t>
                      </a:r>
                    </a:p>
                  </a:txBody>
                  <a:tcPr marL="12700" marR="12700" marT="12700" marB="127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89" grpId="2"/>
      <p:bldP build="whole" bldLvl="1" animBg="1" rev="0" advAuto="0" spid="388" grpId="1"/>
      <p:bldP build="whole" bldLvl="1" animBg="1" rev="0" advAuto="0" spid="391" grpId="4"/>
      <p:bldP build="whole" bldLvl="1" animBg="1" rev="0" advAuto="0" spid="390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BFS (Breadth-First Search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BFS (</a:t>
            </a:r>
            <a:r>
              <a:rPr i="1"/>
              <a:t>Breadth-First Search</a:t>
            </a:r>
            <a:r>
              <a:t>)</a:t>
            </a:r>
          </a:p>
        </p:txBody>
      </p:sp>
      <p:sp>
        <p:nvSpPr>
          <p:cNvPr id="394" name="Najjednostavniji algoritam pretrage grafa"/>
          <p:cNvSpPr txBox="1"/>
          <p:nvPr>
            <p:ph type="body" sz="quarter" idx="1"/>
          </p:nvPr>
        </p:nvSpPr>
        <p:spPr>
          <a:xfrm>
            <a:off x="7883077" y="2627743"/>
            <a:ext cx="9178461" cy="1056829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baseline="-9375" i="1" sz="3200"/>
            </a:lvl1pPr>
          </a:lstStyle>
          <a:p>
            <a:pPr/>
            <a:r>
              <a:t>Najjednostavniji algoritam pretrage grafa</a:t>
            </a:r>
          </a:p>
        </p:txBody>
      </p:sp>
      <p:sp>
        <p:nvSpPr>
          <p:cNvPr id="395" name="Opis:…"/>
          <p:cNvSpPr txBox="1"/>
          <p:nvPr/>
        </p:nvSpPr>
        <p:spPr>
          <a:xfrm>
            <a:off x="2033723" y="3677610"/>
            <a:ext cx="12140272" cy="4305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✳️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Opis: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Počinje od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početnog čvora</a:t>
            </a:r>
            <a:r>
              <a:t> i istražuje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susede pre nego što pređe</a:t>
            </a:r>
            <a:r>
              <a:t> na sledeći nivo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Koristi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red </a:t>
            </a:r>
            <a:r>
              <a:t>(</a:t>
            </a:r>
            <a:r>
              <a:rPr i="1"/>
              <a:t>queue</a:t>
            </a:r>
            <a:r>
              <a:t>) da bi zadržao redosled obilaska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Idealno za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pronalaženje najkraćeg puta</a:t>
            </a:r>
            <a:r>
              <a:t> u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ne-težinskim grafovima</a:t>
            </a:r>
          </a:p>
        </p:txBody>
      </p:sp>
      <p:sp>
        <p:nvSpPr>
          <p:cNvPr id="396" name="Osnovna ideja:…"/>
          <p:cNvSpPr txBox="1"/>
          <p:nvPr/>
        </p:nvSpPr>
        <p:spPr>
          <a:xfrm>
            <a:off x="2033723" y="7781090"/>
            <a:ext cx="14736364" cy="139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🧠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Osnovna ideja: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Prati koje je čvorove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posetio</a:t>
            </a:r>
            <a:r>
              <a:t> i koje još treba da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poseti</a:t>
            </a:r>
            <a:r>
              <a:t> (</a:t>
            </a:r>
            <a:r>
              <a:rPr i="1"/>
              <a:t>FIFO</a:t>
            </a:r>
            <a:r>
              <a:t> </a:t>
            </a:r>
            <a:r>
              <a:rPr i="1"/>
              <a:t>struktura</a:t>
            </a:r>
            <a:r>
              <a:t>)</a:t>
            </a:r>
          </a:p>
        </p:txBody>
      </p:sp>
      <p:sp>
        <p:nvSpPr>
          <p:cNvPr id="397" name="Vremenska složenost:…"/>
          <p:cNvSpPr txBox="1"/>
          <p:nvPr/>
        </p:nvSpPr>
        <p:spPr>
          <a:xfrm>
            <a:off x="2033723" y="9342801"/>
            <a:ext cx="14462587" cy="139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⏱️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Vremenska složenost: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14:m>
              <m:oMath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V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E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, gde je </a:t>
            </a:r>
            <a:r>
              <a:rPr i="1">
                <a:latin typeface="+mn-lt"/>
                <a:ea typeface="+mn-ea"/>
                <a:cs typeface="+mn-cs"/>
                <a:sym typeface="Montserrat Thin Bold"/>
              </a:rPr>
              <a:t>V</a:t>
            </a:r>
            <a:r>
              <a:t> broj čvorova, a </a:t>
            </a:r>
            <a:r>
              <a:rPr i="1">
                <a:latin typeface="+mn-lt"/>
                <a:ea typeface="+mn-ea"/>
                <a:cs typeface="+mn-cs"/>
                <a:sym typeface="Montserrat Thin Bold"/>
              </a:rPr>
              <a:t>E</a:t>
            </a:r>
            <a:r>
              <a:t> broj grana</a:t>
            </a:r>
          </a:p>
        </p:txBody>
      </p:sp>
      <p:sp>
        <p:nvSpPr>
          <p:cNvPr id="398" name="Korisno za:…"/>
          <p:cNvSpPr txBox="1"/>
          <p:nvPr/>
        </p:nvSpPr>
        <p:spPr>
          <a:xfrm>
            <a:off x="2029490" y="10904513"/>
            <a:ext cx="15944187" cy="1394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🧩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lvl1pPr>
            <a:lvl2pPr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lvl2pPr>
          </a:lstStyle>
          <a:p>
            <a:pPr/>
            <a:r>
              <a:t>Korisno za:</a:t>
            </a:r>
          </a:p>
          <a:p>
            <a:pPr lvl="1"/>
            <a:r>
              <a:t>Detekciju povezanosti, računanje rastojanja, provere puta između čvorova</a:t>
            </a:r>
          </a:p>
        </p:txBody>
      </p:sp>
      <p:pic>
        <p:nvPicPr>
          <p:cNvPr id="399" name="Breadth-First-Search-Algorithm.gif" descr="Breadth-First-Search-Algorithm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31266" y="3683000"/>
            <a:ext cx="6350001" cy="635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Class="entr" nodeType="with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Class="entr" nodeType="with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Class="entr" nodeType="with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97" grpId="5"/>
      <p:bldP build="p" bldLvl="5" animBg="1" rev="0" advAuto="0" spid="395" grpId="3"/>
      <p:bldP build="whole" bldLvl="1" animBg="1" rev="0" advAuto="0" spid="399" grpId="2"/>
      <p:bldP build="p" bldLvl="5" animBg="1" rev="0" advAuto="0" spid="398" grpId="6"/>
      <p:bldP build="whole" bldLvl="1" animBg="1" rev="0" advAuto="0" spid="394" grpId="1"/>
      <p:bldP build="p" bldLvl="5" animBg="1" rev="0" advAuto="0" spid="396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BFS (Breadth-First Search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BFS (</a:t>
            </a:r>
            <a:r>
              <a:rPr i="1"/>
              <a:t>Breadth-First Search</a:t>
            </a:r>
            <a:r>
              <a:t>)</a:t>
            </a:r>
          </a:p>
        </p:txBody>
      </p:sp>
      <p:sp>
        <p:nvSpPr>
          <p:cNvPr id="402" name="Zadatak:…"/>
          <p:cNvSpPr txBox="1"/>
          <p:nvPr/>
        </p:nvSpPr>
        <p:spPr>
          <a:xfrm>
            <a:off x="2033723" y="2483810"/>
            <a:ext cx="13611752" cy="1494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🔍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lvl1pPr>
            <a:lvl2pPr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lvl2pPr>
          </a:lstStyle>
          <a:p>
            <a:pPr/>
            <a:r>
              <a:t>Zadatak:</a:t>
            </a:r>
          </a:p>
          <a:p>
            <a:pPr lvl="1"/>
            <a:r>
              <a:t>Implementirati BFS algoritam i testirati ga na sledećem grafu:</a:t>
            </a:r>
          </a:p>
        </p:txBody>
      </p:sp>
      <p:sp>
        <p:nvSpPr>
          <p:cNvPr id="403" name="Oblilazak treba da ispiše sve čvorove po nivoima počevši od čvora 3"/>
          <p:cNvSpPr txBox="1"/>
          <p:nvPr/>
        </p:nvSpPr>
        <p:spPr>
          <a:xfrm>
            <a:off x="2033723" y="10946243"/>
            <a:ext cx="13611752" cy="1494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08000" indent="-508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🔄"/>
            </a:pPr>
            <a:r>
              <a:t>Oblilazak treba da ispiše sve čvorove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po nivoima</a:t>
            </a:r>
            <a:r>
              <a:t> počevši od čvora 3</a:t>
            </a:r>
          </a:p>
        </p:txBody>
      </p:sp>
      <p:pic>
        <p:nvPicPr>
          <p:cNvPr id="404" name="Screenshot 2025-06-30 at 18.17.33.png" descr="Screenshot 2025-06-30 at 18.17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4394" y="3750733"/>
            <a:ext cx="7170411" cy="7185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03" grpId="3"/>
      <p:bldP build="p" bldLvl="5" animBg="1" rev="0" advAuto="0" spid="402" grpId="1"/>
      <p:bldP build="whole" bldLvl="1" animBg="1" rev="0" advAuto="0" spid="404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Montserrat Thin Bold"/>
        <a:ea typeface="Montserrat Thin Bold"/>
        <a:cs typeface="Montserrat Thin Bold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hueOff val="13513096"/>
            <a:satOff val="-92324"/>
            <a:lumOff val="-4261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normAutofit fontScale="100000" lnSpcReduction="0"/>
      </a:bodyPr>
      <a:lstStyle>
        <a:defPPr marL="0" marR="177800" indent="19050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ontserrat Thin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3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0" baseline="-1000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ontserrat Thin Regular"/>
            <a:ea typeface="Montserrat Thin Regular"/>
            <a:cs typeface="Montserrat Thin Regular"/>
            <a:sym typeface="Montserrat Thin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Montserrat Thin Bold"/>
        <a:ea typeface="Montserrat Thin Bold"/>
        <a:cs typeface="Montserrat Thin Bold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hueOff val="13513096"/>
            <a:satOff val="-92324"/>
            <a:lumOff val="-4261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normAutofit fontScale="100000" lnSpcReduction="0"/>
      </a:bodyPr>
      <a:lstStyle>
        <a:defPPr marL="0" marR="177800" indent="19050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ontserrat Thin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3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0" baseline="-1000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ontserrat Thin Regular"/>
            <a:ea typeface="Montserrat Thin Regular"/>
            <a:cs typeface="Montserrat Thin Regular"/>
            <a:sym typeface="Montserrat Thin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